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8" r:id="rId2"/>
    <p:sldId id="269" r:id="rId3"/>
    <p:sldId id="270" r:id="rId4"/>
    <p:sldId id="271" r:id="rId5"/>
    <p:sldId id="272" r:id="rId6"/>
    <p:sldId id="273" r:id="rId7"/>
    <p:sldId id="274" r:id="rId8"/>
    <p:sldId id="275" r:id="rId9"/>
    <p:sldId id="276" r:id="rId10"/>
    <p:sldId id="256" r:id="rId11"/>
    <p:sldId id="257" r:id="rId12"/>
    <p:sldId id="258" r:id="rId13"/>
    <p:sldId id="259" r:id="rId14"/>
    <p:sldId id="260" r:id="rId15"/>
    <p:sldId id="261" r:id="rId16"/>
    <p:sldId id="262" r:id="rId17"/>
    <p:sldId id="263" r:id="rId18"/>
    <p:sldId id="265" r:id="rId19"/>
    <p:sldId id="267"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1BF1F-815A-47DA-8249-8670F6167318}" type="datetimeFigureOut">
              <a:rPr lang="it-IT" smtClean="0"/>
              <a:pPr/>
              <a:t>26/03/2015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95FC0D-BF95-45B2-972D-41230479EDB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3C2C7AC-8AA6-4680-AB79-07A25C0D1FF0}" type="datetime1">
              <a:rPr lang="it-IT" smtClean="0"/>
              <a:pPr/>
              <a:t>26/03/2015</a:t>
            </a:fld>
            <a:endParaRPr lang="it-IT"/>
          </a:p>
        </p:txBody>
      </p:sp>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Segnaposto numero diapositiva 5"/>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8AA5C2-2C6A-4F56-97EA-DE2BAEEB5437}" type="datetime1">
              <a:rPr lang="it-IT" smtClean="0"/>
              <a:pPr/>
              <a:t>26/03/2015</a:t>
            </a:fld>
            <a:endParaRPr lang="it-IT"/>
          </a:p>
        </p:txBody>
      </p:sp>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Segnaposto numero diapositiva 5"/>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A73752-570C-40C9-917D-7AB2C71F23A4}" type="datetime1">
              <a:rPr lang="it-IT" smtClean="0"/>
              <a:pPr/>
              <a:t>26/03/2015</a:t>
            </a:fld>
            <a:endParaRPr lang="it-IT"/>
          </a:p>
        </p:txBody>
      </p:sp>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Segnaposto numero diapositiva 5"/>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747CF2A-7844-4A36-8633-243E72847377}" type="datetime1">
              <a:rPr lang="it-IT" smtClean="0"/>
              <a:pPr/>
              <a:t>26/03/2015</a:t>
            </a:fld>
            <a:endParaRPr lang="it-IT"/>
          </a:p>
        </p:txBody>
      </p:sp>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Segnaposto numero diapositiva 5"/>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D55B27A-AF36-4F61-89AD-DB3EA482EA54}" type="datetime1">
              <a:rPr lang="it-IT" smtClean="0"/>
              <a:pPr/>
              <a:t>26/03/2015</a:t>
            </a:fld>
            <a:endParaRPr lang="it-IT"/>
          </a:p>
        </p:txBody>
      </p:sp>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Segnaposto numero diapositiva 5"/>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332BEF4-5DAD-4871-B859-59932FC8AE3A}" type="datetime1">
              <a:rPr lang="it-IT" smtClean="0"/>
              <a:pPr/>
              <a:t>26/03/2015</a:t>
            </a:fld>
            <a:endParaRPr lang="it-IT"/>
          </a:p>
        </p:txBody>
      </p:sp>
      <p:sp>
        <p:nvSpPr>
          <p:cNvPr id="6" name="Segnaposto piè di pagina 5"/>
          <p:cNvSpPr>
            <a:spLocks noGrp="1"/>
          </p:cNvSpPr>
          <p:nvPr>
            <p:ph type="ftr" sz="quarter" idx="11"/>
          </p:nvPr>
        </p:nvSpPr>
        <p:spPr/>
        <p:txBody>
          <a:bodyPr/>
          <a:lstStyle/>
          <a:p>
            <a:r>
              <a:rPr lang="it-IT" smtClean="0"/>
              <a:t>Laboratorio TIC per la Didattica                                prof. Antonio Izzo</a:t>
            </a:r>
            <a:endParaRPr lang="it-IT"/>
          </a:p>
        </p:txBody>
      </p:sp>
      <p:sp>
        <p:nvSpPr>
          <p:cNvPr id="7" name="Segnaposto numero diapositiva 6"/>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794435F-2F39-4950-B330-233D4113F10E}" type="datetime1">
              <a:rPr lang="it-IT" smtClean="0"/>
              <a:pPr/>
              <a:t>26/03/2015</a:t>
            </a:fld>
            <a:endParaRPr lang="it-IT"/>
          </a:p>
        </p:txBody>
      </p:sp>
      <p:sp>
        <p:nvSpPr>
          <p:cNvPr id="8" name="Segnaposto piè di pagina 7"/>
          <p:cNvSpPr>
            <a:spLocks noGrp="1"/>
          </p:cNvSpPr>
          <p:nvPr>
            <p:ph type="ftr" sz="quarter" idx="11"/>
          </p:nvPr>
        </p:nvSpPr>
        <p:spPr/>
        <p:txBody>
          <a:bodyPr/>
          <a:lstStyle/>
          <a:p>
            <a:r>
              <a:rPr lang="it-IT" smtClean="0"/>
              <a:t>Laboratorio TIC per la Didattica                                prof. Antonio Izzo</a:t>
            </a:r>
            <a:endParaRPr lang="it-IT"/>
          </a:p>
        </p:txBody>
      </p:sp>
      <p:sp>
        <p:nvSpPr>
          <p:cNvPr id="9" name="Segnaposto numero diapositiva 8"/>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7EFF295-CEA3-4CF0-B99C-5CE839446ADB}" type="datetime1">
              <a:rPr lang="it-IT" smtClean="0"/>
              <a:pPr/>
              <a:t>26/03/2015</a:t>
            </a:fld>
            <a:endParaRPr lang="it-IT"/>
          </a:p>
        </p:txBody>
      </p:sp>
      <p:sp>
        <p:nvSpPr>
          <p:cNvPr id="4" name="Segnaposto piè di pagina 3"/>
          <p:cNvSpPr>
            <a:spLocks noGrp="1"/>
          </p:cNvSpPr>
          <p:nvPr>
            <p:ph type="ftr" sz="quarter" idx="11"/>
          </p:nvPr>
        </p:nvSpPr>
        <p:spPr/>
        <p:txBody>
          <a:bodyPr/>
          <a:lstStyle/>
          <a:p>
            <a:r>
              <a:rPr lang="it-IT" smtClean="0"/>
              <a:t>Laboratorio TIC per la Didattica                                prof. Antonio Izzo</a:t>
            </a:r>
            <a:endParaRPr lang="it-IT"/>
          </a:p>
        </p:txBody>
      </p:sp>
      <p:sp>
        <p:nvSpPr>
          <p:cNvPr id="5" name="Segnaposto numero diapositiva 4"/>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1611B2-BB1B-4737-804B-3DA061DAD195}" type="datetime1">
              <a:rPr lang="it-IT" smtClean="0"/>
              <a:pPr/>
              <a:t>26/03/2015</a:t>
            </a:fld>
            <a:endParaRPr lang="it-IT"/>
          </a:p>
        </p:txBody>
      </p:sp>
      <p:sp>
        <p:nvSpPr>
          <p:cNvPr id="3" name="Segnaposto piè di pagina 2"/>
          <p:cNvSpPr>
            <a:spLocks noGrp="1"/>
          </p:cNvSpPr>
          <p:nvPr>
            <p:ph type="ftr" sz="quarter" idx="11"/>
          </p:nvPr>
        </p:nvSpPr>
        <p:spPr/>
        <p:txBody>
          <a:bodyPr/>
          <a:lstStyle/>
          <a:p>
            <a:r>
              <a:rPr lang="it-IT" smtClean="0"/>
              <a:t>Laboratorio TIC per la Didattica                                prof. Antonio Izzo</a:t>
            </a:r>
            <a:endParaRPr lang="it-IT"/>
          </a:p>
        </p:txBody>
      </p:sp>
      <p:sp>
        <p:nvSpPr>
          <p:cNvPr id="4" name="Segnaposto numero diapositiva 3"/>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13FB324-4211-4023-A93D-6BCCA384D8C6}" type="datetime1">
              <a:rPr lang="it-IT" smtClean="0"/>
              <a:pPr/>
              <a:t>26/03/2015</a:t>
            </a:fld>
            <a:endParaRPr lang="it-IT"/>
          </a:p>
        </p:txBody>
      </p:sp>
      <p:sp>
        <p:nvSpPr>
          <p:cNvPr id="6" name="Segnaposto piè di pagina 5"/>
          <p:cNvSpPr>
            <a:spLocks noGrp="1"/>
          </p:cNvSpPr>
          <p:nvPr>
            <p:ph type="ftr" sz="quarter" idx="11"/>
          </p:nvPr>
        </p:nvSpPr>
        <p:spPr/>
        <p:txBody>
          <a:bodyPr/>
          <a:lstStyle/>
          <a:p>
            <a:r>
              <a:rPr lang="it-IT" smtClean="0"/>
              <a:t>Laboratorio TIC per la Didattica                                prof. Antonio Izzo</a:t>
            </a:r>
            <a:endParaRPr lang="it-IT"/>
          </a:p>
        </p:txBody>
      </p:sp>
      <p:sp>
        <p:nvSpPr>
          <p:cNvPr id="7" name="Segnaposto numero diapositiva 6"/>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C3CE2B-255D-4CD5-A25E-907BC695CAF4}" type="datetime1">
              <a:rPr lang="it-IT" smtClean="0"/>
              <a:pPr/>
              <a:t>26/03/2015</a:t>
            </a:fld>
            <a:endParaRPr lang="it-IT"/>
          </a:p>
        </p:txBody>
      </p:sp>
      <p:sp>
        <p:nvSpPr>
          <p:cNvPr id="6" name="Segnaposto piè di pagina 5"/>
          <p:cNvSpPr>
            <a:spLocks noGrp="1"/>
          </p:cNvSpPr>
          <p:nvPr>
            <p:ph type="ftr" sz="quarter" idx="11"/>
          </p:nvPr>
        </p:nvSpPr>
        <p:spPr/>
        <p:txBody>
          <a:bodyPr/>
          <a:lstStyle/>
          <a:p>
            <a:r>
              <a:rPr lang="it-IT" smtClean="0"/>
              <a:t>Laboratorio TIC per la Didattica                                prof. Antonio Izzo</a:t>
            </a:r>
            <a:endParaRPr lang="it-IT"/>
          </a:p>
        </p:txBody>
      </p:sp>
      <p:sp>
        <p:nvSpPr>
          <p:cNvPr id="7" name="Segnaposto numero diapositiva 6"/>
          <p:cNvSpPr>
            <a:spLocks noGrp="1"/>
          </p:cNvSpPr>
          <p:nvPr>
            <p:ph type="sldNum" sz="quarter" idx="12"/>
          </p:nvPr>
        </p:nvSpPr>
        <p:spPr/>
        <p:txBody>
          <a:bodyPr/>
          <a:lstStyle/>
          <a:p>
            <a:fld id="{5666DDA2-AD04-46B6-BAC5-1DE60DEB213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4B430-895A-47BE-A748-AD49E3589DF7}" type="datetime1">
              <a:rPr lang="it-IT" smtClean="0"/>
              <a:pPr/>
              <a:t>26/03/2015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Laboratorio TIC per la Didattica                                prof. Antonio Izzo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6DDA2-AD04-46B6-BAC5-1DE60DEB213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ucagalli.net/quizfaber/index.php/it/home-item-italia"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ydoceb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L’uso delle NT nelle attività </a:t>
            </a:r>
            <a:br>
              <a:rPr lang="it-IT" sz="3400" b="1" dirty="0" smtClean="0">
                <a:solidFill>
                  <a:srgbClr val="FF0000"/>
                </a:solidFill>
                <a:effectLst>
                  <a:outerShdw blurRad="38100" dist="38100" dir="2700000" algn="tl">
                    <a:srgbClr val="000000">
                      <a:alpha val="43137"/>
                    </a:srgbClr>
                  </a:outerShdw>
                </a:effectLst>
              </a:rPr>
            </a:br>
            <a:r>
              <a:rPr lang="it-IT" sz="3400" b="1" dirty="0" smtClean="0">
                <a:solidFill>
                  <a:srgbClr val="FF0000"/>
                </a:solidFill>
                <a:effectLst>
                  <a:outerShdw blurRad="38100" dist="38100" dir="2700000" algn="tl">
                    <a:srgbClr val="000000">
                      <a:alpha val="43137"/>
                    </a:srgbClr>
                  </a:outerShdw>
                </a:effectLst>
              </a:rPr>
              <a:t>di insegnamento-apprendimento</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Nella seconda </a:t>
            </a:r>
            <a:r>
              <a:rPr lang="it-IT" sz="2800" b="1" i="1" dirty="0" smtClean="0">
                <a:solidFill>
                  <a:schemeClr val="tx2"/>
                </a:solidFill>
                <a:effectLst>
                  <a:outerShdw blurRad="38100" dist="38100" dir="2700000" algn="tl">
                    <a:srgbClr val="000000">
                      <a:alpha val="43137"/>
                    </a:srgbClr>
                  </a:outerShdw>
                </a:effectLst>
              </a:rPr>
              <a:t>metà degli anni Novanta </a:t>
            </a:r>
            <a:r>
              <a:rPr lang="it-IT" sz="2800" dirty="0" smtClean="0">
                <a:solidFill>
                  <a:schemeClr val="tx1"/>
                </a:solidFill>
              </a:rPr>
              <a:t>entrano nelle aule le tecnologie informatiche quali computer e altri multimedia che permettono di </a:t>
            </a:r>
            <a:r>
              <a:rPr lang="it-IT" sz="2800" b="1" i="1" dirty="0" smtClean="0">
                <a:solidFill>
                  <a:schemeClr val="tx2"/>
                </a:solidFill>
                <a:effectLst>
                  <a:outerShdw blurRad="38100" dist="38100" dir="2700000" algn="tl">
                    <a:srgbClr val="000000">
                      <a:alpha val="43137"/>
                    </a:srgbClr>
                  </a:outerShdw>
                </a:effectLst>
              </a:rPr>
              <a:t>integrare linguaggi </a:t>
            </a:r>
            <a:r>
              <a:rPr lang="it-IT" sz="2800" dirty="0" smtClean="0">
                <a:solidFill>
                  <a:schemeClr val="tx1"/>
                </a:solidFill>
              </a:rPr>
              <a:t>diversi in modo interattivo. Gli insegnanti non accolgono con entusiasmo il nuovo sussidio didattico. I pochi docenti meno diffidenti procedono con l’autoapprendimento, e </a:t>
            </a:r>
            <a:r>
              <a:rPr lang="it-IT" sz="2800" b="1" i="1" dirty="0" smtClean="0">
                <a:solidFill>
                  <a:schemeClr val="tx2"/>
                </a:solidFill>
                <a:effectLst>
                  <a:outerShdw blurRad="38100" dist="38100" dir="2700000" algn="tl">
                    <a:srgbClr val="000000">
                      <a:alpha val="43137"/>
                    </a:srgbClr>
                  </a:outerShdw>
                </a:effectLst>
              </a:rPr>
              <a:t>solo nella seconda metà degli anni Novanta</a:t>
            </a:r>
            <a:r>
              <a:rPr lang="it-IT" sz="2800" dirty="0" smtClean="0">
                <a:solidFill>
                  <a:schemeClr val="tx1"/>
                </a:solidFill>
              </a:rPr>
              <a:t> si inizia una </a:t>
            </a:r>
            <a:r>
              <a:rPr lang="it-IT" sz="2800" b="1" i="1" dirty="0" smtClean="0">
                <a:solidFill>
                  <a:schemeClr val="tx2"/>
                </a:solidFill>
                <a:effectLst>
                  <a:outerShdw blurRad="38100" dist="38100" dir="2700000" algn="tl">
                    <a:srgbClr val="000000">
                      <a:alpha val="43137"/>
                    </a:srgbClr>
                  </a:outerShdw>
                </a:effectLst>
              </a:rPr>
              <a:t>formazione sistematica </a:t>
            </a:r>
            <a:r>
              <a:rPr lang="it-IT" sz="2800" dirty="0" smtClean="0">
                <a:solidFill>
                  <a:schemeClr val="tx1"/>
                </a:solidFill>
              </a:rPr>
              <a:t>e mirata per tutti gli insegnanti, a tutti i livelli.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642918"/>
            <a:ext cx="7772400" cy="1357322"/>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Le nuove tecnologie:</a:t>
            </a:r>
            <a:endParaRPr lang="it-IT" sz="3100" b="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857224" y="2000240"/>
            <a:ext cx="7572428" cy="4357718"/>
          </a:xfrm>
        </p:spPr>
        <p:txBody>
          <a:bodyPr>
            <a:normAutofit fontScale="92500" lnSpcReduction="10000"/>
          </a:bodyPr>
          <a:lstStyle/>
          <a:p>
            <a:pPr algn="just"/>
            <a:r>
              <a:rPr lang="it-IT" sz="2800" b="1" i="1" dirty="0" smtClean="0">
                <a:solidFill>
                  <a:schemeClr val="tx2"/>
                </a:solidFill>
                <a:effectLst>
                  <a:outerShdw blurRad="38100" dist="38100" dir="2700000" algn="tl">
                    <a:srgbClr val="000000">
                      <a:alpha val="43137"/>
                    </a:srgbClr>
                  </a:outerShdw>
                </a:effectLst>
              </a:rPr>
              <a:t>Quiz </a:t>
            </a:r>
            <a:r>
              <a:rPr lang="it-IT" sz="2800" b="1" i="1" dirty="0" err="1" smtClean="0">
                <a:solidFill>
                  <a:schemeClr val="tx2"/>
                </a:solidFill>
                <a:effectLst>
                  <a:outerShdw blurRad="38100" dist="38100" dir="2700000" algn="tl">
                    <a:srgbClr val="000000">
                      <a:alpha val="43137"/>
                    </a:srgbClr>
                  </a:outerShdw>
                </a:effectLst>
              </a:rPr>
              <a:t>Faber</a:t>
            </a:r>
            <a:r>
              <a:rPr lang="it-IT" sz="2800" b="1" i="1" dirty="0" smtClean="0">
                <a:solidFill>
                  <a:schemeClr val="tx2"/>
                </a:solidFill>
                <a:effectLst>
                  <a:outerShdw blurRad="38100" dist="38100" dir="2700000" algn="tl">
                    <a:srgbClr val="000000">
                      <a:alpha val="43137"/>
                    </a:srgbClr>
                  </a:outerShdw>
                </a:effectLst>
              </a:rPr>
              <a:t> </a:t>
            </a:r>
            <a:r>
              <a:rPr lang="it-IT" sz="2800" dirty="0" smtClean="0">
                <a:solidFill>
                  <a:schemeClr val="tx1"/>
                </a:solidFill>
                <a:latin typeface="+mj-lt"/>
                <a:ea typeface="+mj-ea"/>
                <a:cs typeface="+mj-cs"/>
              </a:rPr>
              <a:t>è un generatore di esercizi molto semplice da usare. L’autore di questo software è Luca Galli. Con Quiz </a:t>
            </a:r>
            <a:r>
              <a:rPr lang="it-IT" sz="2800" dirty="0" err="1" smtClean="0">
                <a:solidFill>
                  <a:schemeClr val="tx1"/>
                </a:solidFill>
                <a:latin typeface="+mj-lt"/>
                <a:ea typeface="+mj-ea"/>
                <a:cs typeface="+mj-cs"/>
              </a:rPr>
              <a:t>Faber</a:t>
            </a:r>
            <a:r>
              <a:rPr lang="it-IT" sz="2800" dirty="0" smtClean="0">
                <a:solidFill>
                  <a:schemeClr val="tx1"/>
                </a:solidFill>
                <a:latin typeface="+mj-lt"/>
                <a:ea typeface="+mj-ea"/>
                <a:cs typeface="+mj-cs"/>
              </a:rPr>
              <a:t> è possibile creare le seguenti tipologie di domande: a </a:t>
            </a:r>
            <a:r>
              <a:rPr lang="it-IT" sz="2800" b="1" dirty="0" smtClean="0">
                <a:solidFill>
                  <a:srgbClr val="FF0000"/>
                </a:solidFill>
                <a:effectLst>
                  <a:outerShdw blurRad="38100" dist="38100" dir="2700000" algn="tl">
                    <a:srgbClr val="000000">
                      <a:alpha val="43137"/>
                    </a:srgbClr>
                  </a:outerShdw>
                </a:effectLst>
                <a:latin typeface="+mj-lt"/>
                <a:ea typeface="+mj-ea"/>
                <a:cs typeface="+mj-cs"/>
              </a:rPr>
              <a:t>scelta multipla</a:t>
            </a:r>
            <a:r>
              <a:rPr lang="it-IT" sz="2800" dirty="0" smtClean="0">
                <a:solidFill>
                  <a:schemeClr val="tx1"/>
                </a:solidFill>
                <a:latin typeface="+mj-lt"/>
                <a:ea typeface="+mj-ea"/>
                <a:cs typeface="+mj-cs"/>
              </a:rPr>
              <a:t>, a risposta multipla, </a:t>
            </a:r>
            <a:r>
              <a:rPr lang="it-IT" sz="2800" b="1" i="1" dirty="0" smtClean="0">
                <a:solidFill>
                  <a:schemeClr val="tx2"/>
                </a:solidFill>
                <a:effectLst>
                  <a:outerShdw blurRad="38100" dist="38100" dir="2700000" algn="tl">
                    <a:srgbClr val="000000">
                      <a:alpha val="43137"/>
                    </a:srgbClr>
                  </a:outerShdw>
                </a:effectLst>
              </a:rPr>
              <a:t>vero o falso</a:t>
            </a:r>
            <a:r>
              <a:rPr lang="it-IT" sz="2800" dirty="0" smtClean="0">
                <a:solidFill>
                  <a:schemeClr val="tx1"/>
                </a:solidFill>
                <a:latin typeface="+mj-lt"/>
                <a:ea typeface="+mj-ea"/>
                <a:cs typeface="+mj-cs"/>
              </a:rPr>
              <a:t>, </a:t>
            </a:r>
            <a:r>
              <a:rPr lang="it-IT" sz="2800" b="1" dirty="0" smtClean="0">
                <a:solidFill>
                  <a:srgbClr val="FF0000"/>
                </a:solidFill>
                <a:effectLst>
                  <a:outerShdw blurRad="38100" dist="38100" dir="2700000" algn="tl">
                    <a:srgbClr val="000000">
                      <a:alpha val="43137"/>
                    </a:srgbClr>
                  </a:outerShdw>
                </a:effectLst>
                <a:latin typeface="+mj-lt"/>
                <a:ea typeface="+mj-ea"/>
                <a:cs typeface="+mj-cs"/>
              </a:rPr>
              <a:t>risposte aperte</a:t>
            </a:r>
            <a:r>
              <a:rPr lang="it-IT" sz="2800" dirty="0" smtClean="0">
                <a:solidFill>
                  <a:schemeClr val="tx1"/>
                </a:solidFill>
                <a:latin typeface="+mj-lt"/>
                <a:ea typeface="+mj-ea"/>
                <a:cs typeface="+mj-cs"/>
              </a:rPr>
              <a:t>, testo con parole omesse, </a:t>
            </a:r>
            <a:r>
              <a:rPr lang="it-IT" sz="2800" b="1" i="1" dirty="0" smtClean="0">
                <a:solidFill>
                  <a:schemeClr val="tx2"/>
                </a:solidFill>
                <a:effectLst>
                  <a:outerShdw blurRad="38100" dist="38100" dir="2700000" algn="tl">
                    <a:srgbClr val="000000">
                      <a:alpha val="43137"/>
                    </a:srgbClr>
                  </a:outerShdw>
                </a:effectLst>
              </a:rPr>
              <a:t>associazione di parole</a:t>
            </a:r>
            <a:r>
              <a:rPr lang="it-IT" sz="2800" dirty="0" smtClean="0">
                <a:solidFill>
                  <a:schemeClr val="tx1"/>
                </a:solidFill>
                <a:latin typeface="+mj-lt"/>
                <a:ea typeface="+mj-ea"/>
                <a:cs typeface="+mj-cs"/>
              </a:rPr>
              <a:t>. Il programma è scaricabile gratuitamente dal seguente </a:t>
            </a:r>
            <a:r>
              <a:rPr lang="it-IT" sz="2800" dirty="0" smtClean="0">
                <a:solidFill>
                  <a:schemeClr val="tx1"/>
                </a:solidFill>
                <a:latin typeface="+mj-lt"/>
                <a:ea typeface="+mj-ea"/>
                <a:cs typeface="+mj-cs"/>
              </a:rPr>
              <a:t>sito</a:t>
            </a:r>
          </a:p>
          <a:p>
            <a:endParaRPr lang="it-IT" sz="2800" dirty="0" smtClean="0">
              <a:solidFill>
                <a:srgbClr val="FF0000"/>
              </a:solidFill>
              <a:latin typeface="+mj-lt"/>
              <a:ea typeface="+mj-ea"/>
              <a:cs typeface="+mj-cs"/>
              <a:hlinkClick r:id="rId2"/>
            </a:endParaRPr>
          </a:p>
          <a:p>
            <a:r>
              <a:rPr lang="it-IT" sz="2800" dirty="0" smtClean="0">
                <a:solidFill>
                  <a:srgbClr val="FF0000"/>
                </a:solidFill>
                <a:latin typeface="+mj-lt"/>
                <a:ea typeface="+mj-ea"/>
                <a:cs typeface="+mj-cs"/>
                <a:hlinkClick r:id="rId2"/>
              </a:rPr>
              <a:t>http://www.lucagalli.net/</a:t>
            </a:r>
            <a:r>
              <a:rPr lang="it-IT" sz="2800" dirty="0" err="1" smtClean="0">
                <a:solidFill>
                  <a:srgbClr val="FF0000"/>
                </a:solidFill>
                <a:latin typeface="+mj-lt"/>
                <a:ea typeface="+mj-ea"/>
                <a:cs typeface="+mj-cs"/>
                <a:hlinkClick r:id="rId2"/>
              </a:rPr>
              <a:t>quizfaber</a:t>
            </a:r>
            <a:r>
              <a:rPr lang="it-IT" sz="2800" dirty="0" smtClean="0">
                <a:solidFill>
                  <a:srgbClr val="FF0000"/>
                </a:solidFill>
                <a:latin typeface="+mj-lt"/>
                <a:ea typeface="+mj-ea"/>
                <a:cs typeface="+mj-cs"/>
                <a:hlinkClick r:id="rId2"/>
              </a:rPr>
              <a:t>/</a:t>
            </a:r>
            <a:r>
              <a:rPr lang="it-IT" sz="2800" dirty="0" err="1" smtClean="0">
                <a:solidFill>
                  <a:srgbClr val="FF0000"/>
                </a:solidFill>
                <a:latin typeface="+mj-lt"/>
                <a:ea typeface="+mj-ea"/>
                <a:cs typeface="+mj-cs"/>
                <a:hlinkClick r:id="rId2"/>
              </a:rPr>
              <a:t>index.php</a:t>
            </a:r>
            <a:r>
              <a:rPr lang="it-IT" sz="2800" dirty="0" smtClean="0">
                <a:solidFill>
                  <a:srgbClr val="FF0000"/>
                </a:solidFill>
                <a:latin typeface="+mj-lt"/>
                <a:ea typeface="+mj-ea"/>
                <a:cs typeface="+mj-cs"/>
                <a:hlinkClick r:id="rId2"/>
              </a:rPr>
              <a:t>/</a:t>
            </a:r>
            <a:r>
              <a:rPr lang="it-IT" sz="2800" dirty="0" err="1" smtClean="0">
                <a:solidFill>
                  <a:srgbClr val="FF0000"/>
                </a:solidFill>
                <a:latin typeface="+mj-lt"/>
                <a:ea typeface="+mj-ea"/>
                <a:cs typeface="+mj-cs"/>
                <a:hlinkClick r:id="rId2"/>
              </a:rPr>
              <a:t>it</a:t>
            </a:r>
            <a:r>
              <a:rPr lang="it-IT" sz="2800" dirty="0" smtClean="0">
                <a:solidFill>
                  <a:srgbClr val="FF0000"/>
                </a:solidFill>
                <a:latin typeface="+mj-lt"/>
                <a:ea typeface="+mj-ea"/>
                <a:cs typeface="+mj-cs"/>
                <a:hlinkClick r:id="rId2"/>
              </a:rPr>
              <a:t>/</a:t>
            </a:r>
            <a:r>
              <a:rPr lang="it-IT" sz="2800" dirty="0" err="1" smtClean="0">
                <a:solidFill>
                  <a:srgbClr val="FF0000"/>
                </a:solidFill>
                <a:latin typeface="+mj-lt"/>
                <a:ea typeface="+mj-ea"/>
                <a:cs typeface="+mj-cs"/>
                <a:hlinkClick r:id="rId2"/>
              </a:rPr>
              <a:t>home-item-italia</a:t>
            </a:r>
            <a:endParaRPr lang="it-IT" sz="2800" dirty="0" smtClean="0">
              <a:solidFill>
                <a:srgbClr val="FF0000"/>
              </a:solidFill>
              <a:latin typeface="+mj-lt"/>
              <a:ea typeface="+mj-ea"/>
              <a:cs typeface="+mj-cs"/>
            </a:endParaRPr>
          </a:p>
          <a:p>
            <a:r>
              <a:rPr lang="it-IT" sz="2800" dirty="0" smtClean="0">
                <a:solidFill>
                  <a:schemeClr val="tx1"/>
                </a:solidFill>
                <a:latin typeface="+mj-lt"/>
                <a:ea typeface="+mj-ea"/>
                <a:cs typeface="+mj-cs"/>
              </a:rPr>
              <a:t> </a:t>
            </a:r>
          </a:p>
        </p:txBody>
      </p:sp>
      <p:pic>
        <p:nvPicPr>
          <p:cNvPr id="1026" name="Picture 2"/>
          <p:cNvPicPr>
            <a:picLocks noChangeAspect="1" noChangeArrowheads="1"/>
          </p:cNvPicPr>
          <p:nvPr/>
        </p:nvPicPr>
        <p:blipFill>
          <a:blip r:embed="rId3"/>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642918"/>
            <a:ext cx="7772400" cy="1357322"/>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Le nuove tecnologie:</a:t>
            </a:r>
            <a:endParaRPr lang="it-IT" sz="3100" b="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857224" y="2000240"/>
            <a:ext cx="7572428" cy="4357718"/>
          </a:xfrm>
        </p:spPr>
        <p:txBody>
          <a:bodyPr>
            <a:noAutofit/>
          </a:bodyPr>
          <a:lstStyle/>
          <a:p>
            <a:pPr algn="just"/>
            <a:r>
              <a:rPr lang="it-IT" sz="2800" dirty="0" smtClean="0">
                <a:solidFill>
                  <a:schemeClr val="tx1"/>
                </a:solidFill>
                <a:latin typeface="+mj-lt"/>
                <a:ea typeface="+mj-ea"/>
                <a:cs typeface="+mj-cs"/>
              </a:rPr>
              <a:t>Il </a:t>
            </a:r>
            <a:r>
              <a:rPr lang="it-IT" sz="2800" b="1" i="1" dirty="0" err="1" smtClean="0">
                <a:solidFill>
                  <a:schemeClr val="tx2"/>
                </a:solidFill>
                <a:effectLst>
                  <a:outerShdw blurRad="38100" dist="38100" dir="2700000" algn="tl">
                    <a:srgbClr val="000000">
                      <a:alpha val="43137"/>
                    </a:srgbClr>
                  </a:outerShdw>
                </a:effectLst>
              </a:rPr>
              <a:t>WebQuest</a:t>
            </a:r>
            <a:r>
              <a:rPr lang="it-IT" sz="2800" b="1" i="1" dirty="0" smtClean="0">
                <a:solidFill>
                  <a:schemeClr val="tx2"/>
                </a:solidFill>
                <a:effectLst>
                  <a:outerShdw blurRad="38100" dist="38100" dir="2700000" algn="tl">
                    <a:srgbClr val="000000">
                      <a:alpha val="43137"/>
                    </a:srgbClr>
                  </a:outerShdw>
                </a:effectLst>
              </a:rPr>
              <a:t> </a:t>
            </a:r>
            <a:r>
              <a:rPr lang="it-IT" sz="2800" dirty="0" smtClean="0">
                <a:solidFill>
                  <a:schemeClr val="tx1"/>
                </a:solidFill>
                <a:latin typeface="+mj-lt"/>
                <a:ea typeface="+mj-ea"/>
                <a:cs typeface="+mj-cs"/>
              </a:rPr>
              <a:t>(d’ora in poi WQ) è un modello di apprendimento che prevede l’utilizzo di internet. Gli studenti procedono alla </a:t>
            </a:r>
            <a:r>
              <a:rPr lang="it-IT" sz="2800" b="1" i="1" dirty="0" smtClean="0">
                <a:solidFill>
                  <a:schemeClr val="tx2"/>
                </a:solidFill>
                <a:effectLst>
                  <a:outerShdw blurRad="38100" dist="38100" dir="2700000" algn="tl">
                    <a:srgbClr val="000000">
                      <a:alpha val="43137"/>
                    </a:srgbClr>
                  </a:outerShdw>
                </a:effectLst>
              </a:rPr>
              <a:t>ricerca o all’elaborazione di ipertesti</a:t>
            </a:r>
            <a:r>
              <a:rPr lang="it-IT" sz="2800" dirty="0" smtClean="0">
                <a:solidFill>
                  <a:schemeClr val="tx1"/>
                </a:solidFill>
                <a:latin typeface="+mj-lt"/>
                <a:ea typeface="+mj-ea"/>
                <a:cs typeface="+mj-cs"/>
              </a:rPr>
              <a:t> usando informazioni on </a:t>
            </a:r>
            <a:r>
              <a:rPr lang="it-IT" sz="2800" dirty="0" err="1" smtClean="0">
                <a:solidFill>
                  <a:schemeClr val="tx1"/>
                </a:solidFill>
                <a:latin typeface="+mj-lt"/>
                <a:ea typeface="+mj-ea"/>
                <a:cs typeface="+mj-cs"/>
              </a:rPr>
              <a:t>line</a:t>
            </a:r>
            <a:r>
              <a:rPr lang="it-IT" sz="2800" dirty="0" smtClean="0">
                <a:solidFill>
                  <a:schemeClr val="tx1"/>
                </a:solidFill>
                <a:latin typeface="+mj-lt"/>
                <a:ea typeface="+mj-ea"/>
                <a:cs typeface="+mj-cs"/>
              </a:rPr>
              <a:t>, </a:t>
            </a:r>
            <a:r>
              <a:rPr lang="it-IT" sz="2800" b="1" i="1" dirty="0" smtClean="0">
                <a:solidFill>
                  <a:schemeClr val="tx2"/>
                </a:solidFill>
                <a:effectLst>
                  <a:outerShdw blurRad="38100" dist="38100" dir="2700000" algn="tl">
                    <a:srgbClr val="000000">
                      <a:alpha val="43137"/>
                    </a:srgbClr>
                  </a:outerShdw>
                </a:effectLst>
              </a:rPr>
              <a:t>seguendo un percorso guidato </a:t>
            </a:r>
            <a:r>
              <a:rPr lang="it-IT" sz="2800" dirty="0" smtClean="0">
                <a:solidFill>
                  <a:schemeClr val="tx1"/>
                </a:solidFill>
                <a:latin typeface="+mj-lt"/>
                <a:ea typeface="+mj-ea"/>
                <a:cs typeface="+mj-cs"/>
              </a:rPr>
              <a:t>da domande predefinite e consultando siti consigliati dagli insegnanti. Può essere usato a tutti i livelli e con finalità diverse. Il primo ad illustrare la metodologia del WQ è </a:t>
            </a:r>
            <a:r>
              <a:rPr lang="it-IT" sz="2800" dirty="0" err="1" smtClean="0">
                <a:solidFill>
                  <a:schemeClr val="tx1"/>
                </a:solidFill>
                <a:latin typeface="+mj-lt"/>
                <a:ea typeface="+mj-ea"/>
                <a:cs typeface="+mj-cs"/>
              </a:rPr>
              <a:t>Bernie</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Dodge</a:t>
            </a:r>
            <a:r>
              <a:rPr lang="it-IT" sz="2800" dirty="0" smtClean="0">
                <a:solidFill>
                  <a:schemeClr val="tx1"/>
                </a:solidFill>
                <a:latin typeface="+mj-lt"/>
                <a:ea typeface="+mj-ea"/>
                <a:cs typeface="+mj-cs"/>
              </a:rPr>
              <a:t> in un articolo del </a:t>
            </a:r>
            <a:r>
              <a:rPr lang="it-IT" sz="2800" dirty="0" smtClean="0">
                <a:solidFill>
                  <a:schemeClr val="tx1"/>
                </a:solidFill>
                <a:latin typeface="+mj-lt"/>
                <a:ea typeface="+mj-ea"/>
                <a:cs typeface="+mj-cs"/>
              </a:rPr>
              <a:t>1959 </a:t>
            </a:r>
            <a:r>
              <a:rPr lang="it-IT" sz="2800" dirty="0" smtClean="0">
                <a:solidFill>
                  <a:schemeClr val="tx1"/>
                </a:solidFill>
                <a:latin typeface="+mj-lt"/>
                <a:ea typeface="+mj-ea"/>
                <a:cs typeface="+mj-cs"/>
              </a:rPr>
              <a:t>.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642918"/>
            <a:ext cx="7772400" cy="928694"/>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Le nuove tecnologie:</a:t>
            </a:r>
            <a:endParaRPr lang="it-IT" sz="3100" b="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857224" y="1571612"/>
            <a:ext cx="7572428" cy="4786346"/>
          </a:xfrm>
        </p:spPr>
        <p:txBody>
          <a:bodyPr>
            <a:noAutofit/>
          </a:bodyPr>
          <a:lstStyle/>
          <a:p>
            <a:pPr algn="just"/>
            <a:r>
              <a:rPr lang="it-IT" sz="2800" dirty="0" smtClean="0">
                <a:solidFill>
                  <a:schemeClr val="tx1"/>
                </a:solidFill>
                <a:latin typeface="+mj-lt"/>
                <a:ea typeface="+mj-ea"/>
                <a:cs typeface="+mj-cs"/>
              </a:rPr>
              <a:t>La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struttura</a:t>
            </a:r>
            <a:r>
              <a:rPr lang="it-IT" sz="2800" dirty="0" smtClean="0">
                <a:solidFill>
                  <a:schemeClr val="tx1"/>
                </a:solidFill>
                <a:latin typeface="+mj-lt"/>
                <a:ea typeface="+mj-ea"/>
                <a:cs typeface="+mj-cs"/>
              </a:rPr>
              <a:t> elementare del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WQ</a:t>
            </a:r>
            <a:r>
              <a:rPr lang="it-IT" sz="2800" dirty="0" smtClean="0">
                <a:solidFill>
                  <a:schemeClr val="tx1"/>
                </a:solidFill>
                <a:latin typeface="+mj-lt"/>
                <a:ea typeface="+mj-ea"/>
                <a:cs typeface="+mj-cs"/>
              </a:rPr>
              <a:t> che </a:t>
            </a:r>
            <a:r>
              <a:rPr lang="it-IT" sz="2800" dirty="0" err="1" smtClean="0">
                <a:solidFill>
                  <a:schemeClr val="tx1"/>
                </a:solidFill>
                <a:latin typeface="+mj-lt"/>
                <a:ea typeface="+mj-ea"/>
                <a:cs typeface="+mj-cs"/>
              </a:rPr>
              <a:t>Dodge</a:t>
            </a:r>
            <a:r>
              <a:rPr lang="it-IT" sz="2800" dirty="0" smtClean="0">
                <a:solidFill>
                  <a:schemeClr val="tx1"/>
                </a:solidFill>
                <a:latin typeface="+mj-lt"/>
                <a:ea typeface="+mj-ea"/>
                <a:cs typeface="+mj-cs"/>
              </a:rPr>
              <a:t> propone include i seguenti punti. </a:t>
            </a:r>
            <a:r>
              <a:rPr lang="it-IT" sz="2800" b="1" i="1" dirty="0" smtClean="0">
                <a:solidFill>
                  <a:schemeClr val="tx2"/>
                </a:solidFill>
                <a:effectLst>
                  <a:outerShdw blurRad="38100" dist="38100" dir="2700000" algn="tl">
                    <a:srgbClr val="000000">
                      <a:alpha val="43137"/>
                    </a:srgbClr>
                  </a:outerShdw>
                </a:effectLst>
              </a:rPr>
              <a:t>Introduzione</a:t>
            </a:r>
            <a:r>
              <a:rPr lang="it-IT" sz="2800" dirty="0" smtClean="0">
                <a:solidFill>
                  <a:schemeClr val="tx1"/>
                </a:solidFill>
                <a:latin typeface="+mj-lt"/>
                <a:ea typeface="+mj-ea"/>
                <a:cs typeface="+mj-cs"/>
              </a:rPr>
              <a:t>: fornisce le informazioni generali. </a:t>
            </a:r>
            <a:r>
              <a:rPr lang="it-IT" sz="2800" b="1" i="1" dirty="0" smtClean="0">
                <a:solidFill>
                  <a:schemeClr val="tx2"/>
                </a:solidFill>
                <a:effectLst>
                  <a:outerShdw blurRad="38100" dist="38100" dir="2700000" algn="tl">
                    <a:srgbClr val="000000">
                      <a:alpha val="43137"/>
                    </a:srgbClr>
                  </a:outerShdw>
                </a:effectLst>
              </a:rPr>
              <a:t>Compito</a:t>
            </a:r>
            <a:r>
              <a:rPr lang="it-IT" sz="2800" dirty="0" smtClean="0">
                <a:solidFill>
                  <a:schemeClr val="tx1"/>
                </a:solidFill>
                <a:latin typeface="+mj-lt"/>
                <a:ea typeface="+mj-ea"/>
                <a:cs typeface="+mj-cs"/>
              </a:rPr>
              <a:t>: definisce il compito da svolgere. </a:t>
            </a:r>
            <a:r>
              <a:rPr lang="it-IT" sz="2800" b="1" i="1" dirty="0" smtClean="0">
                <a:solidFill>
                  <a:schemeClr val="tx2"/>
                </a:solidFill>
                <a:effectLst>
                  <a:outerShdw blurRad="38100" dist="38100" dir="2700000" algn="tl">
                    <a:srgbClr val="000000">
                      <a:alpha val="43137"/>
                    </a:srgbClr>
                  </a:outerShdw>
                </a:effectLst>
              </a:rPr>
              <a:t>Risorse:</a:t>
            </a:r>
            <a:r>
              <a:rPr lang="it-IT" sz="2800" dirty="0" smtClean="0">
                <a:solidFill>
                  <a:schemeClr val="tx1"/>
                </a:solidFill>
                <a:latin typeface="+mj-lt"/>
                <a:ea typeface="+mj-ea"/>
                <a:cs typeface="+mj-cs"/>
              </a:rPr>
              <a:t> indica le risorse necessarie per svolgere il lavoro. </a:t>
            </a:r>
            <a:r>
              <a:rPr lang="it-IT" sz="2800" b="1" i="1" dirty="0" smtClean="0">
                <a:solidFill>
                  <a:schemeClr val="tx2"/>
                </a:solidFill>
                <a:effectLst>
                  <a:outerShdw blurRad="38100" dist="38100" dir="2700000" algn="tl">
                    <a:srgbClr val="000000">
                      <a:alpha val="43137"/>
                    </a:srgbClr>
                  </a:outerShdw>
                </a:effectLst>
              </a:rPr>
              <a:t>Processo</a:t>
            </a:r>
            <a:r>
              <a:rPr lang="it-IT" sz="2800" dirty="0" smtClean="0">
                <a:solidFill>
                  <a:schemeClr val="tx1"/>
                </a:solidFill>
                <a:latin typeface="+mj-lt"/>
                <a:ea typeface="+mj-ea"/>
                <a:cs typeface="+mj-cs"/>
              </a:rPr>
              <a:t>: descrive il processo che gli utenti dovranno attuare. </a:t>
            </a:r>
            <a:r>
              <a:rPr lang="it-IT" sz="2800" b="1" i="1" dirty="0" smtClean="0">
                <a:solidFill>
                  <a:schemeClr val="tx2"/>
                </a:solidFill>
                <a:effectLst>
                  <a:outerShdw blurRad="38100" dist="38100" dir="2700000" algn="tl">
                    <a:srgbClr val="000000">
                      <a:alpha val="43137"/>
                    </a:srgbClr>
                  </a:outerShdw>
                </a:effectLst>
              </a:rPr>
              <a:t>Suggerimenti:</a:t>
            </a:r>
            <a:r>
              <a:rPr lang="it-IT" sz="2800" dirty="0" smtClean="0">
                <a:solidFill>
                  <a:schemeClr val="tx1"/>
                </a:solidFill>
                <a:latin typeface="+mj-lt"/>
                <a:ea typeface="+mj-ea"/>
                <a:cs typeface="+mj-cs"/>
              </a:rPr>
              <a:t> comprende consigli dell’insegnante per svolgere la ricerca. </a:t>
            </a:r>
            <a:r>
              <a:rPr lang="it-IT" sz="2800" b="1" i="1" dirty="0" smtClean="0">
                <a:solidFill>
                  <a:schemeClr val="tx2"/>
                </a:solidFill>
                <a:effectLst>
                  <a:outerShdw blurRad="38100" dist="38100" dir="2700000" algn="tl">
                    <a:srgbClr val="000000">
                      <a:alpha val="43137"/>
                    </a:srgbClr>
                  </a:outerShdw>
                </a:effectLst>
              </a:rPr>
              <a:t>Conclusione</a:t>
            </a:r>
            <a:r>
              <a:rPr lang="it-IT" sz="2800" dirty="0" smtClean="0">
                <a:solidFill>
                  <a:schemeClr val="tx1"/>
                </a:solidFill>
                <a:latin typeface="+mj-lt"/>
                <a:ea typeface="+mj-ea"/>
                <a:cs typeface="+mj-cs"/>
              </a:rPr>
              <a:t>: gli insegnanti fanno un bilancio sul lavoro svolto e ricordano agli studenti cosa hanno imparato.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8604"/>
            <a:ext cx="7772400" cy="785818"/>
          </a:xfrm>
        </p:spPr>
        <p:txBody>
          <a:bodyPr>
            <a:normAutofit/>
          </a:bodyPr>
          <a:lstStyle/>
          <a:p>
            <a:r>
              <a:rPr lang="it-IT" sz="3100" b="1" dirty="0" err="1" smtClean="0">
                <a:solidFill>
                  <a:srgbClr val="FF0000"/>
                </a:solidFill>
                <a:effectLst>
                  <a:outerShdw blurRad="38100" dist="38100" dir="2700000" algn="tl">
                    <a:srgbClr val="000000">
                      <a:alpha val="43137"/>
                    </a:srgbClr>
                  </a:outerShdw>
                </a:effectLst>
              </a:rPr>
              <a:t>Power</a:t>
            </a:r>
            <a:r>
              <a:rPr lang="it-IT" sz="3100" b="1" dirty="0" smtClean="0">
                <a:solidFill>
                  <a:srgbClr val="FF0000"/>
                </a:solidFill>
                <a:effectLst>
                  <a:outerShdw blurRad="38100" dist="38100" dir="2700000" algn="tl">
                    <a:srgbClr val="000000">
                      <a:alpha val="43137"/>
                    </a:srgbClr>
                  </a:outerShdw>
                </a:effectLst>
              </a:rPr>
              <a:t> Point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b="1" i="1" dirty="0" err="1" smtClean="0">
                <a:solidFill>
                  <a:schemeClr val="tx2"/>
                </a:solidFill>
                <a:effectLst>
                  <a:outerShdw blurRad="38100" dist="38100" dir="2700000" algn="tl">
                    <a:srgbClr val="000000">
                      <a:alpha val="43137"/>
                    </a:srgbClr>
                  </a:outerShdw>
                </a:effectLst>
              </a:rPr>
              <a:t>Power</a:t>
            </a:r>
            <a:r>
              <a:rPr lang="it-IT" sz="2800" b="1" i="1" dirty="0" smtClean="0">
                <a:solidFill>
                  <a:schemeClr val="tx2"/>
                </a:solidFill>
                <a:effectLst>
                  <a:outerShdw blurRad="38100" dist="38100" dir="2700000" algn="tl">
                    <a:srgbClr val="000000">
                      <a:alpha val="43137"/>
                    </a:srgbClr>
                  </a:outerShdw>
                </a:effectLst>
              </a:rPr>
              <a:t> Point </a:t>
            </a:r>
            <a:r>
              <a:rPr lang="it-IT" sz="2800" dirty="0" smtClean="0">
                <a:solidFill>
                  <a:schemeClr val="tx1"/>
                </a:solidFill>
                <a:latin typeface="+mj-lt"/>
                <a:ea typeface="+mj-ea"/>
                <a:cs typeface="+mj-cs"/>
              </a:rPr>
              <a:t>(d’ora in poi PPT) è una componente di Office che serve per realizzare presentazioni multimediali di forte impatto visivo con scritte, grafici, disegni, effetti speciali (anche audio) in modo da ottenere la massima attenzione da parte di un pubblico (anche scolastico). </a:t>
            </a:r>
          </a:p>
          <a:p>
            <a:pPr algn="just"/>
            <a:r>
              <a:rPr lang="it-IT" sz="2800" dirty="0" smtClean="0">
                <a:solidFill>
                  <a:schemeClr val="tx1"/>
                </a:solidFill>
                <a:latin typeface="+mj-lt"/>
                <a:ea typeface="+mj-ea"/>
                <a:cs typeface="+mj-cs"/>
              </a:rPr>
              <a:t>Con questo software </a:t>
            </a:r>
            <a:r>
              <a:rPr lang="it-IT" sz="2800" b="1" i="1" dirty="0" smtClean="0">
                <a:solidFill>
                  <a:schemeClr val="tx2"/>
                </a:solidFill>
                <a:effectLst>
                  <a:outerShdw blurRad="38100" dist="38100" dir="2700000" algn="tl">
                    <a:srgbClr val="000000">
                      <a:alpha val="43137"/>
                    </a:srgbClr>
                  </a:outerShdw>
                </a:effectLst>
              </a:rPr>
              <a:t>possiamo riassumere contenuti di una o più lezioni in maniera logica e sequenziale.</a:t>
            </a:r>
            <a:r>
              <a:rPr lang="it-IT" sz="2800" dirty="0" smtClean="0">
                <a:solidFill>
                  <a:schemeClr val="tx1"/>
                </a:solidFill>
                <a:latin typeface="+mj-lt"/>
                <a:ea typeface="+mj-ea"/>
                <a:cs typeface="+mj-cs"/>
              </a:rPr>
              <a:t> Le diapositive integrate ci offrono la possibilità di abbinare immagini, suoni e parole.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8604"/>
            <a:ext cx="7772400" cy="785818"/>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Internet</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b="1" i="1" dirty="0" smtClean="0">
                <a:solidFill>
                  <a:schemeClr val="tx2"/>
                </a:solidFill>
                <a:effectLst>
                  <a:outerShdw blurRad="38100" dist="38100" dir="2700000" algn="tl">
                    <a:srgbClr val="000000">
                      <a:alpha val="43137"/>
                    </a:srgbClr>
                  </a:outerShdw>
                </a:effectLst>
                <a:latin typeface="+mj-lt"/>
                <a:ea typeface="+mj-ea"/>
                <a:cs typeface="+mj-cs"/>
              </a:rPr>
              <a:t>L’uso di questa risorsa telematica </a:t>
            </a:r>
            <a:r>
              <a:rPr lang="it-IT" sz="2800" dirty="0" smtClean="0">
                <a:solidFill>
                  <a:schemeClr val="tx1"/>
                </a:solidFill>
                <a:latin typeface="+mj-lt"/>
                <a:ea typeface="+mj-ea"/>
                <a:cs typeface="+mj-cs"/>
              </a:rPr>
              <a:t>è in grado di </a:t>
            </a:r>
            <a:r>
              <a:rPr lang="it-IT" sz="2800" b="1" i="1" dirty="0" smtClean="0">
                <a:solidFill>
                  <a:srgbClr val="FF0000"/>
                </a:solidFill>
                <a:effectLst>
                  <a:outerShdw blurRad="38100" dist="38100" dir="2700000" algn="tl">
                    <a:srgbClr val="000000">
                      <a:alpha val="43137"/>
                    </a:srgbClr>
                  </a:outerShdw>
                </a:effectLst>
                <a:latin typeface="+mj-lt"/>
                <a:ea typeface="+mj-ea"/>
                <a:cs typeface="+mj-cs"/>
              </a:rPr>
              <a:t>potenziare l’apprendimento </a:t>
            </a:r>
            <a:r>
              <a:rPr lang="it-IT" sz="2800" dirty="0" smtClean="0">
                <a:solidFill>
                  <a:schemeClr val="tx1"/>
                </a:solidFill>
                <a:latin typeface="+mj-lt"/>
                <a:ea typeface="+mj-ea"/>
                <a:cs typeface="+mj-cs"/>
              </a:rPr>
              <a:t>grazie a significativi effetti sul modo di recepire le informazioni e perché si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incoraggiano, </a:t>
            </a:r>
            <a:r>
              <a:rPr lang="it-IT" sz="2800" dirty="0" smtClean="0">
                <a:solidFill>
                  <a:schemeClr val="tx1"/>
                </a:solidFill>
                <a:latin typeface="+mj-lt"/>
                <a:ea typeface="+mj-ea"/>
                <a:cs typeface="+mj-cs"/>
              </a:rPr>
              <a:t>da un lato, il </a:t>
            </a:r>
            <a:r>
              <a:rPr lang="it-IT" sz="2800" b="1" i="1" dirty="0" smtClean="0">
                <a:solidFill>
                  <a:srgbClr val="FF0000"/>
                </a:solidFill>
                <a:effectLst>
                  <a:outerShdw blurRad="38100" dist="38100" dir="2700000" algn="tl">
                    <a:srgbClr val="000000">
                      <a:alpha val="43137"/>
                    </a:srgbClr>
                  </a:outerShdw>
                </a:effectLst>
                <a:latin typeface="+mj-lt"/>
                <a:ea typeface="+mj-ea"/>
                <a:cs typeface="+mj-cs"/>
              </a:rPr>
              <a:t>lavoro collaborativo</a:t>
            </a:r>
            <a:r>
              <a:rPr lang="it-IT" sz="2800" dirty="0" smtClean="0">
                <a:solidFill>
                  <a:schemeClr val="tx1"/>
                </a:solidFill>
                <a:latin typeface="+mj-lt"/>
                <a:ea typeface="+mj-ea"/>
                <a:cs typeface="+mj-cs"/>
              </a:rPr>
              <a:t> e, dall’altro, le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opportunità offerte </a:t>
            </a:r>
            <a:r>
              <a:rPr lang="it-IT" sz="2800" dirty="0" smtClean="0">
                <a:solidFill>
                  <a:schemeClr val="tx1"/>
                </a:solidFill>
                <a:latin typeface="+mj-lt"/>
                <a:ea typeface="+mj-ea"/>
                <a:cs typeface="+mj-cs"/>
              </a:rPr>
              <a:t>dalla comunicazione  e dalla “</a:t>
            </a:r>
            <a:r>
              <a:rPr lang="it-IT" sz="2800" b="1" i="1" dirty="0" smtClean="0">
                <a:solidFill>
                  <a:srgbClr val="FF0000"/>
                </a:solidFill>
                <a:effectLst>
                  <a:outerShdw blurRad="38100" dist="38100" dir="2700000" algn="tl">
                    <a:srgbClr val="000000">
                      <a:alpha val="43137"/>
                    </a:srgbClr>
                  </a:outerShdw>
                </a:effectLst>
                <a:latin typeface="+mj-lt"/>
                <a:ea typeface="+mj-ea"/>
                <a:cs typeface="+mj-cs"/>
              </a:rPr>
              <a:t>navigazione</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8604"/>
            <a:ext cx="7772400" cy="785818"/>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Internet</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latin typeface="+mj-lt"/>
                <a:ea typeface="+mj-ea"/>
                <a:cs typeface="+mj-cs"/>
              </a:rPr>
              <a:t>Fra gli </a:t>
            </a:r>
            <a:r>
              <a:rPr lang="it-IT" sz="2800" b="1" i="1" dirty="0" smtClean="0">
                <a:solidFill>
                  <a:schemeClr val="tx2"/>
                </a:solidFill>
                <a:effectLst>
                  <a:outerShdw blurRad="38100" dist="38100" dir="2700000" algn="tl">
                    <a:srgbClr val="000000">
                      <a:alpha val="43137"/>
                    </a:srgbClr>
                  </a:outerShdw>
                </a:effectLst>
              </a:rPr>
              <a:t>strumenti della rete Internet </a:t>
            </a:r>
            <a:r>
              <a:rPr lang="it-IT" sz="2800" dirty="0" smtClean="0">
                <a:solidFill>
                  <a:schemeClr val="tx1"/>
                </a:solidFill>
                <a:latin typeface="+mj-lt"/>
                <a:ea typeface="+mj-ea"/>
                <a:cs typeface="+mj-cs"/>
              </a:rPr>
              <a:t>sicuramente tra i più usati sono la </a:t>
            </a:r>
            <a:r>
              <a:rPr lang="it-IT" sz="2800" b="1" i="1" dirty="0" smtClean="0">
                <a:solidFill>
                  <a:schemeClr val="tx2"/>
                </a:solidFill>
                <a:effectLst>
                  <a:outerShdw blurRad="38100" dist="38100" dir="2700000" algn="tl">
                    <a:srgbClr val="000000">
                      <a:alpha val="43137"/>
                    </a:srgbClr>
                  </a:outerShdw>
                </a:effectLst>
              </a:rPr>
              <a:t>posta elettronica, </a:t>
            </a:r>
            <a:r>
              <a:rPr lang="it-IT" sz="2800" dirty="0" smtClean="0">
                <a:solidFill>
                  <a:schemeClr val="tx1"/>
                </a:solidFill>
                <a:latin typeface="+mj-lt"/>
                <a:ea typeface="+mj-ea"/>
                <a:cs typeface="+mj-cs"/>
              </a:rPr>
              <a:t>i f</a:t>
            </a:r>
            <a:r>
              <a:rPr lang="it-IT" sz="2800" b="1" i="1" dirty="0" smtClean="0">
                <a:solidFill>
                  <a:schemeClr val="tx2"/>
                </a:solidFill>
                <a:effectLst>
                  <a:outerShdw blurRad="38100" dist="38100" dir="2700000" algn="tl">
                    <a:srgbClr val="000000">
                      <a:alpha val="43137"/>
                    </a:srgbClr>
                  </a:outerShdw>
                </a:effectLst>
              </a:rPr>
              <a:t>orum</a:t>
            </a:r>
            <a:r>
              <a:rPr lang="it-IT" sz="2800" dirty="0" smtClean="0">
                <a:solidFill>
                  <a:schemeClr val="tx1"/>
                </a:solidFill>
                <a:latin typeface="+mj-lt"/>
                <a:ea typeface="+mj-ea"/>
                <a:cs typeface="+mj-cs"/>
              </a:rPr>
              <a:t> e le diverse </a:t>
            </a:r>
            <a:r>
              <a:rPr lang="it-IT" sz="2800" b="1" i="1" dirty="0" smtClean="0">
                <a:solidFill>
                  <a:schemeClr val="tx2"/>
                </a:solidFill>
                <a:effectLst>
                  <a:outerShdw blurRad="38100" dist="38100" dir="2700000" algn="tl">
                    <a:srgbClr val="000000">
                      <a:alpha val="43137"/>
                    </a:srgbClr>
                  </a:outerShdw>
                </a:effectLst>
              </a:rPr>
              <a:t>chat on </a:t>
            </a:r>
            <a:r>
              <a:rPr lang="it-IT" sz="2800" b="1" i="1" dirty="0" err="1" smtClean="0">
                <a:solidFill>
                  <a:schemeClr val="tx2"/>
                </a:solidFill>
                <a:effectLst>
                  <a:outerShdw blurRad="38100" dist="38100" dir="2700000" algn="tl">
                    <a:srgbClr val="000000">
                      <a:alpha val="43137"/>
                    </a:srgbClr>
                  </a:outerShdw>
                </a:effectLst>
              </a:rPr>
              <a:t>line</a:t>
            </a:r>
            <a:r>
              <a:rPr lang="it-IT" sz="2800" dirty="0" smtClean="0">
                <a:solidFill>
                  <a:schemeClr val="tx1"/>
                </a:solidFill>
                <a:latin typeface="+mj-lt"/>
                <a:ea typeface="+mj-ea"/>
                <a:cs typeface="+mj-cs"/>
              </a:rPr>
              <a:t>. La rapidità e la facilità di comunicazione offerte della posta elettronica sono qualcosa di più dell'estensione di posta, telefono e fax, proprio perché questi strumenti vengono sintetizzati in uno e questa integrazione crea un ambiente ricco per qualsiasi tipo di scambio fra gli esseri umani.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8604"/>
            <a:ext cx="7772400" cy="785818"/>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Internet</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latin typeface="+mj-lt"/>
                <a:ea typeface="+mj-ea"/>
                <a:cs typeface="+mj-cs"/>
              </a:rPr>
              <a:t>I </a:t>
            </a:r>
            <a:r>
              <a:rPr lang="it-IT" sz="2800" b="1" i="1" dirty="0" smtClean="0">
                <a:solidFill>
                  <a:schemeClr val="tx2"/>
                </a:solidFill>
                <a:effectLst>
                  <a:outerShdw blurRad="38100" dist="38100" dir="2700000" algn="tl">
                    <a:srgbClr val="000000">
                      <a:alpha val="43137"/>
                    </a:srgbClr>
                  </a:outerShdw>
                </a:effectLst>
              </a:rPr>
              <a:t>vantaggi </a:t>
            </a:r>
            <a:r>
              <a:rPr lang="it-IT" sz="2800" dirty="0" smtClean="0">
                <a:solidFill>
                  <a:schemeClr val="tx1"/>
                </a:solidFill>
                <a:latin typeface="+mj-lt"/>
                <a:ea typeface="+mj-ea"/>
                <a:cs typeface="+mj-cs"/>
              </a:rPr>
              <a:t>dell'uso della rete Internet in classe e le possibilità del suo impiego a disposizione degli studenti e degli stessi docenti </a:t>
            </a:r>
            <a:r>
              <a:rPr lang="it-IT" sz="2800" b="1" i="1" dirty="0" smtClean="0">
                <a:solidFill>
                  <a:schemeClr val="tx2"/>
                </a:solidFill>
                <a:effectLst>
                  <a:outerShdw blurRad="38100" dist="38100" dir="2700000" algn="tl">
                    <a:srgbClr val="000000">
                      <a:alpha val="43137"/>
                    </a:srgbClr>
                  </a:outerShdw>
                </a:effectLst>
              </a:rPr>
              <a:t>sono molteplici</a:t>
            </a:r>
            <a:r>
              <a:rPr lang="it-IT" sz="2800" dirty="0" smtClean="0">
                <a:solidFill>
                  <a:schemeClr val="tx1"/>
                </a:solidFill>
                <a:latin typeface="+mj-lt"/>
                <a:ea typeface="+mj-ea"/>
                <a:cs typeface="+mj-cs"/>
              </a:rPr>
              <a:t>: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comunicare in tempo reale </a:t>
            </a:r>
            <a:r>
              <a:rPr lang="it-IT" sz="2800" dirty="0" smtClean="0">
                <a:solidFill>
                  <a:schemeClr val="tx1"/>
                </a:solidFill>
                <a:latin typeface="+mj-lt"/>
                <a:ea typeface="+mj-ea"/>
                <a:cs typeface="+mj-cs"/>
              </a:rPr>
              <a:t>(</a:t>
            </a:r>
            <a:r>
              <a:rPr lang="it-IT" sz="2800" i="1" dirty="0" smtClean="0">
                <a:solidFill>
                  <a:schemeClr val="tx1"/>
                </a:solidFill>
                <a:latin typeface="+mj-lt"/>
                <a:ea typeface="+mj-ea"/>
                <a:cs typeface="+mj-cs"/>
              </a:rPr>
              <a:t>Chat</a:t>
            </a:r>
            <a:r>
              <a:rPr lang="it-IT" sz="2800" dirty="0" smtClean="0">
                <a:solidFill>
                  <a:schemeClr val="tx1"/>
                </a:solidFill>
                <a:latin typeface="+mj-lt"/>
                <a:ea typeface="+mj-ea"/>
                <a:cs typeface="+mj-cs"/>
              </a:rPr>
              <a:t>);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scambiare posta con altri utenti </a:t>
            </a:r>
            <a:r>
              <a:rPr lang="it-IT" sz="2800" dirty="0" smtClean="0">
                <a:solidFill>
                  <a:schemeClr val="tx1"/>
                </a:solidFill>
                <a:latin typeface="+mj-lt"/>
                <a:ea typeface="+mj-ea"/>
                <a:cs typeface="+mj-cs"/>
              </a:rPr>
              <a:t>(</a:t>
            </a:r>
            <a:r>
              <a:rPr lang="it-IT" sz="2800" i="1" dirty="0" smtClean="0">
                <a:solidFill>
                  <a:schemeClr val="tx1"/>
                </a:solidFill>
                <a:latin typeface="+mj-lt"/>
                <a:ea typeface="+mj-ea"/>
                <a:cs typeface="+mj-cs"/>
              </a:rPr>
              <a:t>E-mail</a:t>
            </a:r>
            <a:r>
              <a:rPr lang="it-IT" sz="2800" dirty="0" smtClean="0">
                <a:solidFill>
                  <a:schemeClr val="tx1"/>
                </a:solidFill>
                <a:latin typeface="+mj-lt"/>
                <a:ea typeface="+mj-ea"/>
                <a:cs typeface="+mj-cs"/>
              </a:rPr>
              <a:t>);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iscriversi alle liste di discussione</a:t>
            </a:r>
            <a:r>
              <a:rPr lang="it-IT" sz="2800" dirty="0" smtClean="0">
                <a:solidFill>
                  <a:schemeClr val="tx1"/>
                </a:solidFill>
                <a:latin typeface="+mj-lt"/>
                <a:ea typeface="+mj-ea"/>
                <a:cs typeface="+mj-cs"/>
              </a:rPr>
              <a:t> (</a:t>
            </a:r>
            <a:r>
              <a:rPr lang="it-IT" sz="2800" i="1" dirty="0" smtClean="0">
                <a:solidFill>
                  <a:schemeClr val="tx1"/>
                </a:solidFill>
                <a:latin typeface="+mj-lt"/>
                <a:ea typeface="+mj-ea"/>
                <a:cs typeface="+mj-cs"/>
              </a:rPr>
              <a:t>Mailing </a:t>
            </a:r>
            <a:r>
              <a:rPr lang="it-IT" sz="2800" i="1" dirty="0" err="1" smtClean="0">
                <a:solidFill>
                  <a:schemeClr val="tx1"/>
                </a:solidFill>
                <a:latin typeface="+mj-lt"/>
                <a:ea typeface="+mj-ea"/>
                <a:cs typeface="+mj-cs"/>
              </a:rPr>
              <a:t>List</a:t>
            </a:r>
            <a:r>
              <a:rPr lang="it-IT" sz="2800" dirty="0" smtClean="0">
                <a:solidFill>
                  <a:schemeClr val="tx1"/>
                </a:solidFill>
                <a:latin typeface="+mj-lt"/>
                <a:ea typeface="+mj-ea"/>
                <a:cs typeface="+mj-cs"/>
              </a:rPr>
              <a:t>);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frequentare le bacheche elettroniche </a:t>
            </a:r>
            <a:r>
              <a:rPr lang="it-IT" sz="2800" dirty="0" smtClean="0">
                <a:solidFill>
                  <a:schemeClr val="tx1"/>
                </a:solidFill>
                <a:latin typeface="+mj-lt"/>
                <a:ea typeface="+mj-ea"/>
                <a:cs typeface="+mj-cs"/>
              </a:rPr>
              <a:t>(</a:t>
            </a:r>
            <a:r>
              <a:rPr lang="it-IT" sz="2800" i="1" dirty="0" smtClean="0">
                <a:solidFill>
                  <a:schemeClr val="tx1"/>
                </a:solidFill>
                <a:latin typeface="+mj-lt"/>
                <a:ea typeface="+mj-ea"/>
                <a:cs typeface="+mj-cs"/>
              </a:rPr>
              <a:t>Newsgroup</a:t>
            </a:r>
            <a:r>
              <a:rPr lang="it-IT" sz="2800" dirty="0" smtClean="0">
                <a:solidFill>
                  <a:schemeClr val="tx1"/>
                </a:solidFill>
                <a:latin typeface="+mj-lt"/>
                <a:ea typeface="+mj-ea"/>
                <a:cs typeface="+mj-cs"/>
              </a:rPr>
              <a:t>)</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0100" y="428604"/>
            <a:ext cx="7772400" cy="785818"/>
          </a:xfrm>
        </p:spPr>
        <p:txBody>
          <a:bodyPr>
            <a:normAutofit/>
          </a:bodyPr>
          <a:lstStyle/>
          <a:p>
            <a:r>
              <a:rPr lang="it-IT" sz="3100" b="1" dirty="0" smtClean="0">
                <a:solidFill>
                  <a:srgbClr val="FF0000"/>
                </a:solidFill>
                <a:effectLst>
                  <a:outerShdw blurRad="38100" dist="38100" dir="2700000" algn="tl">
                    <a:srgbClr val="000000">
                      <a:alpha val="43137"/>
                    </a:srgbClr>
                  </a:outerShdw>
                </a:effectLst>
              </a:rPr>
              <a:t>Internet</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latin typeface="+mj-lt"/>
                <a:ea typeface="+mj-ea"/>
                <a:cs typeface="+mj-cs"/>
              </a:rPr>
              <a:t>La classe collegata alla rete Internet può dunque usufruire dei numerosi benefici: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la ricerca di materiali didattici può divenire occasione di lavoro collaborativo</a:t>
            </a:r>
            <a:r>
              <a:rPr lang="it-IT" sz="2800" dirty="0" smtClean="0">
                <a:solidFill>
                  <a:schemeClr val="tx1"/>
                </a:solidFill>
                <a:latin typeface="+mj-lt"/>
                <a:ea typeface="+mj-ea"/>
                <a:cs typeface="+mj-cs"/>
              </a:rPr>
              <a:t>; le attività di approfondimento e recupero possono trovare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nuovi stimoli</a:t>
            </a:r>
            <a:r>
              <a:rPr lang="it-IT" sz="2800" dirty="0" smtClean="0">
                <a:solidFill>
                  <a:schemeClr val="tx1"/>
                </a:solidFill>
                <a:latin typeface="+mj-lt"/>
                <a:ea typeface="+mj-ea"/>
                <a:cs typeface="+mj-cs"/>
              </a:rPr>
              <a:t>; la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comunicazione tra docenti e allievi </a:t>
            </a:r>
            <a:r>
              <a:rPr lang="it-IT" sz="2800" dirty="0" smtClean="0">
                <a:solidFill>
                  <a:schemeClr val="tx1"/>
                </a:solidFill>
                <a:latin typeface="+mj-lt"/>
                <a:ea typeface="+mj-ea"/>
                <a:cs typeface="+mj-cs"/>
              </a:rPr>
              <a:t>può estendersi anche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oltre l'ora di lezione</a:t>
            </a:r>
            <a:r>
              <a:rPr lang="it-IT" sz="2800" dirty="0" smtClean="0">
                <a:solidFill>
                  <a:schemeClr val="tx1"/>
                </a:solidFill>
                <a:latin typeface="+mj-lt"/>
                <a:ea typeface="+mj-ea"/>
                <a:cs typeface="+mj-cs"/>
              </a:rPr>
              <a:t>, con l’impiego di comunicazione a distanza.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Piattaforme di rete: sistemi per la formazione e l'informazione in rete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Il termine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piattaforma </a:t>
            </a:r>
            <a:r>
              <a:rPr lang="it-IT" sz="2800" dirty="0" smtClean="0">
                <a:solidFill>
                  <a:schemeClr val="tx1"/>
                </a:solidFill>
              </a:rPr>
              <a:t>in rete significa, offrire agli studenti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un’aula virtuale </a:t>
            </a:r>
            <a:r>
              <a:rPr lang="it-IT" sz="2800" dirty="0" smtClean="0">
                <a:solidFill>
                  <a:schemeClr val="tx1"/>
                </a:solidFill>
              </a:rPr>
              <a:t>dove lavorano autonomamente, scegliendo il luogo, il tempo, il ritmo ed il modo più adatti alle loro esigenze. La </a:t>
            </a:r>
            <a:r>
              <a:rPr lang="it-IT" sz="3100" b="1" dirty="0" smtClean="0">
                <a:solidFill>
                  <a:srgbClr val="FF0000"/>
                </a:solidFill>
                <a:effectLst>
                  <a:outerShdw blurRad="38100" dist="38100" dir="2700000" algn="tl">
                    <a:srgbClr val="000000">
                      <a:alpha val="43137"/>
                    </a:srgbClr>
                  </a:outerShdw>
                </a:effectLst>
                <a:latin typeface="+mj-lt"/>
                <a:ea typeface="+mj-ea"/>
                <a:cs typeface="+mj-cs"/>
              </a:rPr>
              <a:t>caratteristica essenziale </a:t>
            </a:r>
            <a:r>
              <a:rPr lang="it-IT" sz="2800" dirty="0" smtClean="0">
                <a:solidFill>
                  <a:schemeClr val="tx1"/>
                </a:solidFill>
              </a:rPr>
              <a:t>di questo tipo di apprendimento è che esso implica un sostanziale elemento di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studio autonomo”, </a:t>
            </a:r>
            <a:r>
              <a:rPr lang="it-IT" sz="2800" dirty="0" smtClean="0">
                <a:solidFill>
                  <a:schemeClr val="tx1"/>
                </a:solidFill>
              </a:rPr>
              <a:t>nonostante siano </a:t>
            </a:r>
            <a:r>
              <a:rPr lang="it-IT" sz="2800" b="1" i="1" dirty="0" smtClean="0">
                <a:solidFill>
                  <a:schemeClr val="tx2"/>
                </a:solidFill>
                <a:effectLst>
                  <a:outerShdw blurRad="38100" dist="38100" dir="2700000" algn="tl">
                    <a:srgbClr val="000000">
                      <a:alpha val="43137"/>
                    </a:srgbClr>
                  </a:outerShdw>
                </a:effectLst>
                <a:latin typeface="+mj-lt"/>
                <a:ea typeface="+mj-ea"/>
                <a:cs typeface="+mj-cs"/>
              </a:rPr>
              <a:t>presenti dei tutor </a:t>
            </a:r>
            <a:r>
              <a:rPr lang="it-IT" sz="2800" dirty="0" smtClean="0">
                <a:solidFill>
                  <a:schemeClr val="tx1"/>
                </a:solidFill>
              </a:rPr>
              <a:t>con cui si è in contatto tramite posta elettronica o appositi forum che possono essere usati anche come ambito di lavoro.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Piattaforme di rete: sistemi per la formazione e l'informazione in rete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Nel nostro caso questo sussidio sarà solo minimamente sfruttato, poiché non intendiamo sviluppare una piattaforma estensiva per la formazione a distanza, ma soltanto un ambiente di lavoro dove condividere rubriche di indirizzi degli studenti e docenti, avvisi, notizie, calendario, proposte di lavoro, discussioni in forum, inserire materiale digitale. </a:t>
            </a:r>
          </a:p>
          <a:p>
            <a:r>
              <a:rPr lang="it-IT" sz="2800" dirty="0" smtClean="0">
                <a:solidFill>
                  <a:schemeClr val="tx1"/>
                </a:solidFill>
                <a:hlinkClick r:id="rId2"/>
              </a:rPr>
              <a:t>www.mydocebo.com</a:t>
            </a:r>
            <a:endParaRPr lang="it-IT" sz="2800" dirty="0" smtClean="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L’uso delle NT nelle attività </a:t>
            </a:r>
            <a:br>
              <a:rPr lang="it-IT" sz="3400" b="1" dirty="0" smtClean="0">
                <a:solidFill>
                  <a:srgbClr val="FF0000"/>
                </a:solidFill>
                <a:effectLst>
                  <a:outerShdw blurRad="38100" dist="38100" dir="2700000" algn="tl">
                    <a:srgbClr val="000000">
                      <a:alpha val="43137"/>
                    </a:srgbClr>
                  </a:outerShdw>
                </a:effectLst>
              </a:rPr>
            </a:br>
            <a:r>
              <a:rPr lang="it-IT" sz="3400" b="1" dirty="0" smtClean="0">
                <a:solidFill>
                  <a:srgbClr val="FF0000"/>
                </a:solidFill>
                <a:effectLst>
                  <a:outerShdw blurRad="38100" dist="38100" dir="2700000" algn="tl">
                    <a:srgbClr val="000000">
                      <a:alpha val="43137"/>
                    </a:srgbClr>
                  </a:outerShdw>
                </a:effectLst>
              </a:rPr>
              <a:t>di insegnamento-apprendimento</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Chiaramente le esigenze di formazione sono molto diverse sia per i docenti, sia per gli studenti; quel che più importa </a:t>
            </a:r>
            <a:r>
              <a:rPr lang="it-IT" sz="2800" b="1" i="1" dirty="0" smtClean="0">
                <a:solidFill>
                  <a:schemeClr val="tx2"/>
                </a:solidFill>
                <a:effectLst>
                  <a:outerShdw blurRad="38100" dist="38100" dir="2700000" algn="tl">
                    <a:srgbClr val="000000">
                      <a:alpha val="43137"/>
                    </a:srgbClr>
                  </a:outerShdw>
                </a:effectLst>
              </a:rPr>
              <a:t>non è sapere come utilizzare </a:t>
            </a:r>
            <a:r>
              <a:rPr lang="it-IT" sz="2800" dirty="0" smtClean="0">
                <a:solidFill>
                  <a:schemeClr val="tx1"/>
                </a:solidFill>
              </a:rPr>
              <a:t>queste tecnologie secondo il tanto propagandato ECDL, ma </a:t>
            </a:r>
            <a:r>
              <a:rPr lang="it-IT" sz="2800" b="1" i="1" dirty="0" smtClean="0">
                <a:solidFill>
                  <a:schemeClr val="tx2"/>
                </a:solidFill>
                <a:effectLst>
                  <a:outerShdw blurRad="38100" dist="38100" dir="2700000" algn="tl">
                    <a:srgbClr val="000000">
                      <a:alpha val="43137"/>
                    </a:srgbClr>
                  </a:outerShdw>
                </a:effectLst>
              </a:rPr>
              <a:t>sapere per quale scopo utilizzarle</a:t>
            </a:r>
            <a:r>
              <a:rPr lang="it-IT" sz="2800" dirty="0" smtClean="0">
                <a:solidFill>
                  <a:schemeClr val="tx1"/>
                </a:solidFill>
              </a:rPr>
              <a:t>. Non basta raggiungere una competenza procedurale e meccanica; quel che occorre è un utilizzo consapevole per fini condivisi.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a:bodyPr>
          <a:lstStyle/>
          <a:p>
            <a:r>
              <a:rPr lang="it-IT" sz="3400" b="1" dirty="0" smtClean="0">
                <a:solidFill>
                  <a:srgbClr val="FF0000"/>
                </a:solidFill>
                <a:effectLst>
                  <a:outerShdw blurRad="38100" dist="38100" dir="2700000" algn="tl">
                    <a:srgbClr val="000000">
                      <a:alpha val="43137"/>
                    </a:srgbClr>
                  </a:outerShdw>
                </a:effectLst>
              </a:rPr>
              <a:t>Il ruolo delle NT nell’apprendimento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Ci limitiamo a parlare soltanto dei vantaggi che rimangono innegabili. Evidenziamo qui di seguito soltanto i più rilevanti, sottolineando che i </a:t>
            </a:r>
            <a:r>
              <a:rPr lang="it-IT" sz="2800" b="1" i="1" dirty="0" smtClean="0">
                <a:solidFill>
                  <a:schemeClr val="tx2"/>
                </a:solidFill>
                <a:effectLst>
                  <a:outerShdw blurRad="38100" dist="38100" dir="2700000" algn="tl">
                    <a:srgbClr val="000000">
                      <a:alpha val="43137"/>
                    </a:srgbClr>
                  </a:outerShdw>
                </a:effectLst>
              </a:rPr>
              <a:t>vantaggi e l’utilità</a:t>
            </a:r>
            <a:r>
              <a:rPr lang="it-IT" sz="2800" dirty="0" smtClean="0">
                <a:solidFill>
                  <a:schemeClr val="tx1"/>
                </a:solidFill>
              </a:rPr>
              <a:t> dipendono sia dal </a:t>
            </a:r>
            <a:r>
              <a:rPr lang="it-IT" sz="2800" b="1" i="1" dirty="0" smtClean="0">
                <a:solidFill>
                  <a:schemeClr val="tx2"/>
                </a:solidFill>
                <a:effectLst>
                  <a:outerShdw blurRad="38100" dist="38100" dir="2700000" algn="tl">
                    <a:srgbClr val="000000">
                      <a:alpha val="43137"/>
                    </a:srgbClr>
                  </a:outerShdw>
                </a:effectLst>
              </a:rPr>
              <a:t>contesto</a:t>
            </a:r>
            <a:r>
              <a:rPr lang="it-IT" sz="2800" dirty="0" smtClean="0">
                <a:solidFill>
                  <a:schemeClr val="tx1"/>
                </a:solidFill>
              </a:rPr>
              <a:t> in cui vengono applicate le NT che dagli </a:t>
            </a:r>
            <a:r>
              <a:rPr lang="it-IT" sz="2800" b="1" i="1" dirty="0" smtClean="0">
                <a:solidFill>
                  <a:schemeClr val="tx2"/>
                </a:solidFill>
                <a:effectLst>
                  <a:outerShdw blurRad="38100" dist="38100" dir="2700000" algn="tl">
                    <a:srgbClr val="000000">
                      <a:alpha val="43137"/>
                    </a:srgbClr>
                  </a:outerShdw>
                </a:effectLst>
              </a:rPr>
              <a:t>obiettivi </a:t>
            </a:r>
            <a:r>
              <a:rPr lang="it-IT" sz="2800" dirty="0" smtClean="0">
                <a:solidFill>
                  <a:schemeClr val="tx1"/>
                </a:solidFill>
              </a:rPr>
              <a:t>predefiniti.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a:bodyPr>
          <a:lstStyle/>
          <a:p>
            <a:r>
              <a:rPr lang="it-IT" sz="3400" b="1" dirty="0" smtClean="0">
                <a:solidFill>
                  <a:srgbClr val="FF0000"/>
                </a:solidFill>
                <a:effectLst>
                  <a:outerShdw blurRad="38100" dist="38100" dir="2700000" algn="tl">
                    <a:srgbClr val="000000">
                      <a:alpha val="43137"/>
                    </a:srgbClr>
                  </a:outerShdw>
                </a:effectLst>
              </a:rPr>
              <a:t>Il ruolo delle NT nell’apprendimento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È innegabile che le NT: </a:t>
            </a:r>
          </a:p>
          <a:p>
            <a:pPr algn="just"/>
            <a:r>
              <a:rPr lang="it-IT" sz="2800" b="1" i="1" dirty="0" smtClean="0">
                <a:solidFill>
                  <a:schemeClr val="tx2"/>
                </a:solidFill>
                <a:effectLst>
                  <a:outerShdw blurRad="38100" dist="38100" dir="2700000" algn="tl">
                    <a:srgbClr val="000000">
                      <a:alpha val="43137"/>
                    </a:srgbClr>
                  </a:outerShdw>
                </a:effectLst>
              </a:rPr>
              <a:t>aumentano la motivazione </a:t>
            </a:r>
            <a:r>
              <a:rPr lang="it-IT" sz="2800" dirty="0" smtClean="0">
                <a:solidFill>
                  <a:schemeClr val="tx1"/>
                </a:solidFill>
              </a:rPr>
              <a:t>degli studenti; permettono di </a:t>
            </a:r>
            <a:r>
              <a:rPr lang="it-IT" sz="2800" b="1" i="1" dirty="0" smtClean="0">
                <a:solidFill>
                  <a:schemeClr val="tx2"/>
                </a:solidFill>
                <a:effectLst>
                  <a:outerShdw blurRad="38100" dist="38100" dir="2700000" algn="tl">
                    <a:srgbClr val="000000">
                      <a:alpha val="43137"/>
                    </a:srgbClr>
                  </a:outerShdw>
                </a:effectLst>
              </a:rPr>
              <a:t>gestire e recuperare </a:t>
            </a:r>
            <a:r>
              <a:rPr lang="it-IT" sz="2800" dirty="0" smtClean="0">
                <a:solidFill>
                  <a:schemeClr val="tx1"/>
                </a:solidFill>
              </a:rPr>
              <a:t>velocemente grandi </a:t>
            </a:r>
            <a:r>
              <a:rPr lang="it-IT" sz="2800" b="1" i="1" dirty="0" smtClean="0">
                <a:solidFill>
                  <a:schemeClr val="tx2"/>
                </a:solidFill>
                <a:effectLst>
                  <a:outerShdw blurRad="38100" dist="38100" dir="2700000" algn="tl">
                    <a:srgbClr val="000000">
                      <a:alpha val="43137"/>
                    </a:srgbClr>
                  </a:outerShdw>
                </a:effectLst>
              </a:rPr>
              <a:t>quantità di materiali </a:t>
            </a:r>
            <a:r>
              <a:rPr lang="it-IT" sz="2800" dirty="0" smtClean="0">
                <a:solidFill>
                  <a:schemeClr val="tx1"/>
                </a:solidFill>
              </a:rPr>
              <a:t>linguistici di </a:t>
            </a:r>
            <a:r>
              <a:rPr lang="it-IT" sz="2800" b="1" i="1" dirty="0" smtClean="0">
                <a:solidFill>
                  <a:schemeClr val="tx2"/>
                </a:solidFill>
                <a:effectLst>
                  <a:outerShdw blurRad="38100" dist="38100" dir="2700000" algn="tl">
                    <a:srgbClr val="000000">
                      <a:alpha val="43137"/>
                    </a:srgbClr>
                  </a:outerShdw>
                </a:effectLst>
              </a:rPr>
              <a:t>dati</a:t>
            </a:r>
            <a:r>
              <a:rPr lang="it-IT" sz="2800" dirty="0" smtClean="0">
                <a:solidFill>
                  <a:schemeClr val="tx1"/>
                </a:solidFill>
              </a:rPr>
              <a:t> e </a:t>
            </a:r>
            <a:r>
              <a:rPr lang="it-IT" sz="2800" b="1" i="1" dirty="0" smtClean="0">
                <a:solidFill>
                  <a:schemeClr val="tx2"/>
                </a:solidFill>
                <a:effectLst>
                  <a:outerShdw blurRad="38100" dist="38100" dir="2700000" algn="tl">
                    <a:srgbClr val="000000">
                      <a:alpha val="43137"/>
                    </a:srgbClr>
                  </a:outerShdw>
                </a:effectLst>
              </a:rPr>
              <a:t>informazioni</a:t>
            </a:r>
            <a:r>
              <a:rPr lang="it-IT" sz="2800" dirty="0" smtClean="0">
                <a:solidFill>
                  <a:schemeClr val="tx1"/>
                </a:solidFill>
              </a:rPr>
              <a:t>; </a:t>
            </a:r>
          </a:p>
          <a:p>
            <a:pPr algn="just"/>
            <a:r>
              <a:rPr lang="it-IT" sz="2800" dirty="0" smtClean="0">
                <a:solidFill>
                  <a:schemeClr val="tx1"/>
                </a:solidFill>
              </a:rPr>
              <a:t>mettono a </a:t>
            </a:r>
            <a:r>
              <a:rPr lang="it-IT" sz="2800" b="1" i="1" dirty="0" smtClean="0">
                <a:solidFill>
                  <a:schemeClr val="tx2"/>
                </a:solidFill>
                <a:effectLst>
                  <a:outerShdw blurRad="38100" dist="38100" dir="2700000" algn="tl">
                    <a:srgbClr val="000000">
                      <a:alpha val="43137"/>
                    </a:srgbClr>
                  </a:outerShdw>
                </a:effectLst>
              </a:rPr>
              <a:t>disposizione dell’utente </a:t>
            </a:r>
            <a:r>
              <a:rPr lang="it-IT" sz="2800" dirty="0" smtClean="0">
                <a:solidFill>
                  <a:schemeClr val="tx1"/>
                </a:solidFill>
              </a:rPr>
              <a:t>testi in lingua, glossari, dizionari, enciclopedie per esercitare le abilità di lettura e scrittura;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a:bodyPr>
          <a:lstStyle/>
          <a:p>
            <a:r>
              <a:rPr lang="it-IT" sz="3400" b="1" dirty="0" smtClean="0">
                <a:solidFill>
                  <a:srgbClr val="FF0000"/>
                </a:solidFill>
                <a:effectLst>
                  <a:outerShdw blurRad="38100" dist="38100" dir="2700000" algn="tl">
                    <a:srgbClr val="000000">
                      <a:alpha val="43137"/>
                    </a:srgbClr>
                  </a:outerShdw>
                </a:effectLst>
              </a:rPr>
              <a:t>Il ruolo delle NT nell’apprendimento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r>
              <a:rPr lang="it-IT" sz="2800" dirty="0" smtClean="0">
                <a:solidFill>
                  <a:schemeClr val="tx1"/>
                </a:solidFill>
              </a:rPr>
              <a:t>offrono la </a:t>
            </a:r>
            <a:r>
              <a:rPr lang="it-IT" sz="2800" b="1" i="1" dirty="0" smtClean="0">
                <a:solidFill>
                  <a:schemeClr val="tx2"/>
                </a:solidFill>
                <a:effectLst>
                  <a:outerShdw blurRad="38100" dist="38100" dir="2700000" algn="tl">
                    <a:srgbClr val="000000">
                      <a:alpha val="43137"/>
                    </a:srgbClr>
                  </a:outerShdw>
                </a:effectLst>
              </a:rPr>
              <a:t>possibilità di riprodurre e registrare il suono; </a:t>
            </a:r>
          </a:p>
          <a:p>
            <a:pPr algn="just"/>
            <a:r>
              <a:rPr lang="it-IT" sz="2800" dirty="0" smtClean="0">
                <a:solidFill>
                  <a:schemeClr val="tx1"/>
                </a:solidFill>
              </a:rPr>
              <a:t>forniscono la possibilità di </a:t>
            </a:r>
            <a:r>
              <a:rPr lang="it-IT" sz="2800" b="1" i="1" dirty="0" smtClean="0">
                <a:solidFill>
                  <a:schemeClr val="tx2"/>
                </a:solidFill>
                <a:effectLst>
                  <a:outerShdw blurRad="38100" dist="38100" dir="2700000" algn="tl">
                    <a:srgbClr val="000000">
                      <a:alpha val="43137"/>
                    </a:srgbClr>
                  </a:outerShdw>
                </a:effectLst>
              </a:rPr>
              <a:t>gestire immagini e videoregistrazioni</a:t>
            </a:r>
            <a:r>
              <a:rPr lang="it-IT" sz="2800" dirty="0" smtClean="0">
                <a:solidFill>
                  <a:schemeClr val="tx1"/>
                </a:solidFill>
              </a:rPr>
              <a:t>, il che permette di esercitare le abilità di comprensione e anche di produzione orale, in un contesto comunicativo vivo; garantiscono </a:t>
            </a:r>
            <a:r>
              <a:rPr lang="it-IT" sz="2800" b="1" i="1" dirty="0" smtClean="0">
                <a:solidFill>
                  <a:schemeClr val="tx2"/>
                </a:solidFill>
                <a:effectLst>
                  <a:outerShdw blurRad="38100" dist="38100" dir="2700000" algn="tl">
                    <a:srgbClr val="000000">
                      <a:alpha val="43137"/>
                    </a:srgbClr>
                  </a:outerShdw>
                </a:effectLst>
              </a:rPr>
              <a:t>migliore qualità </a:t>
            </a:r>
            <a:r>
              <a:rPr lang="it-IT" sz="2800" dirty="0" smtClean="0">
                <a:solidFill>
                  <a:schemeClr val="tx1"/>
                </a:solidFill>
              </a:rPr>
              <a:t>rispetto ad alcune </a:t>
            </a:r>
            <a:r>
              <a:rPr lang="it-IT" sz="2800" b="1" i="1" dirty="0" smtClean="0">
                <a:solidFill>
                  <a:schemeClr val="tx2"/>
                </a:solidFill>
                <a:effectLst>
                  <a:outerShdw blurRad="38100" dist="38100" dir="2700000" algn="tl">
                    <a:srgbClr val="000000">
                      <a:alpha val="43137"/>
                    </a:srgbClr>
                  </a:outerShdw>
                </a:effectLst>
              </a:rPr>
              <a:t>tecnologie tradizionali</a:t>
            </a:r>
            <a:r>
              <a:rPr lang="it-IT" sz="2800" dirty="0" smtClean="0">
                <a:solidFill>
                  <a:schemeClr val="tx1"/>
                </a:solidFill>
              </a:rPr>
              <a:t>.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a:bodyPr>
          <a:lstStyle/>
          <a:p>
            <a:r>
              <a:rPr lang="it-IT" sz="3400" b="1" dirty="0" smtClean="0">
                <a:solidFill>
                  <a:srgbClr val="FF0000"/>
                </a:solidFill>
                <a:effectLst>
                  <a:outerShdw blurRad="38100" dist="38100" dir="2700000" algn="tl">
                    <a:srgbClr val="000000">
                      <a:alpha val="43137"/>
                    </a:srgbClr>
                  </a:outerShdw>
                </a:effectLst>
              </a:rPr>
              <a:t>Il ruolo delle NT nell’apprendimento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endParaRPr lang="it-IT" sz="2800" dirty="0" smtClean="0">
              <a:solidFill>
                <a:schemeClr val="tx1"/>
              </a:solidFill>
            </a:endParaRPr>
          </a:p>
          <a:p>
            <a:pPr algn="just"/>
            <a:r>
              <a:rPr lang="it-IT" sz="2800" dirty="0" smtClean="0">
                <a:solidFill>
                  <a:schemeClr val="tx1"/>
                </a:solidFill>
              </a:rPr>
              <a:t>Oltretutto, il </a:t>
            </a:r>
            <a:r>
              <a:rPr lang="it-IT" sz="2800" b="1" i="1" dirty="0" smtClean="0">
                <a:solidFill>
                  <a:schemeClr val="tx2"/>
                </a:solidFill>
                <a:effectLst>
                  <a:outerShdw blurRad="38100" dist="38100" dir="2700000" algn="tl">
                    <a:srgbClr val="000000">
                      <a:alpha val="43137"/>
                    </a:srgbClr>
                  </a:outerShdw>
                </a:effectLst>
              </a:rPr>
              <a:t>vantaggio è soprattutto di natura metodologica</a:t>
            </a:r>
            <a:r>
              <a:rPr lang="it-IT" sz="2800" dirty="0" smtClean="0">
                <a:solidFill>
                  <a:schemeClr val="tx1"/>
                </a:solidFill>
              </a:rPr>
              <a:t>: queste risorse possono essere </a:t>
            </a:r>
            <a:r>
              <a:rPr lang="it-IT" sz="2800" b="1" i="1" dirty="0" smtClean="0">
                <a:solidFill>
                  <a:schemeClr val="tx2"/>
                </a:solidFill>
                <a:effectLst>
                  <a:outerShdw blurRad="38100" dist="38100" dir="2700000" algn="tl">
                    <a:srgbClr val="000000">
                      <a:alpha val="43137"/>
                    </a:srgbClr>
                  </a:outerShdw>
                </a:effectLst>
              </a:rPr>
              <a:t>usate in maniera integrata e interattiva</a:t>
            </a:r>
            <a:r>
              <a:rPr lang="it-IT" sz="2800" dirty="0" smtClean="0">
                <a:solidFill>
                  <a:schemeClr val="tx1"/>
                </a:solidFill>
              </a:rPr>
              <a:t>, creando un ambiente più favorevole all’apprendimento. Un personal computer ad esempio è un mezzo multimediale se consideriamo la pluralità di media integrati in un unico supporto. </a:t>
            </a: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785818"/>
          </a:xfrm>
        </p:spPr>
        <p:txBody>
          <a:bodyPr>
            <a:normAutofit/>
          </a:bodyPr>
          <a:lstStyle/>
          <a:p>
            <a:r>
              <a:rPr lang="it-IT" sz="3400" b="1" dirty="0" smtClean="0">
                <a:solidFill>
                  <a:srgbClr val="FF0000"/>
                </a:solidFill>
                <a:effectLst>
                  <a:outerShdw blurRad="38100" dist="38100" dir="2700000" algn="tl">
                    <a:srgbClr val="000000">
                      <a:alpha val="43137"/>
                    </a:srgbClr>
                  </a:outerShdw>
                </a:effectLst>
              </a:rPr>
              <a:t>Il ruolo delle NT nell’apprendimento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endParaRPr lang="it-IT" sz="2800" dirty="0" smtClean="0">
              <a:solidFill>
                <a:schemeClr val="tx1"/>
              </a:solidFill>
            </a:endParaRPr>
          </a:p>
          <a:p>
            <a:pPr algn="just"/>
            <a:r>
              <a:rPr lang="it-IT" sz="2800" dirty="0" smtClean="0">
                <a:solidFill>
                  <a:schemeClr val="tx1"/>
                </a:solidFill>
              </a:rPr>
              <a:t>Questo </a:t>
            </a:r>
            <a:r>
              <a:rPr lang="it-IT" sz="2800" b="1" i="1" dirty="0" smtClean="0">
                <a:solidFill>
                  <a:schemeClr val="tx2"/>
                </a:solidFill>
                <a:effectLst>
                  <a:outerShdw blurRad="38100" dist="38100" dir="2700000" algn="tl">
                    <a:srgbClr val="000000">
                      <a:alpha val="43137"/>
                    </a:srgbClr>
                  </a:outerShdw>
                </a:effectLst>
              </a:rPr>
              <a:t>può sostituire il registratore audio, il videoregistratore, il proiettore di diapositive</a:t>
            </a:r>
            <a:r>
              <a:rPr lang="it-IT" sz="2800" dirty="0" smtClean="0">
                <a:solidFill>
                  <a:schemeClr val="tx1"/>
                </a:solidFill>
              </a:rPr>
              <a:t> e, in più, </a:t>
            </a:r>
            <a:r>
              <a:rPr lang="it-IT" sz="2800" b="1" i="1" dirty="0" smtClean="0">
                <a:solidFill>
                  <a:schemeClr val="tx2"/>
                </a:solidFill>
                <a:effectLst>
                  <a:outerShdw blurRad="38100" dist="38100" dir="2700000" algn="tl">
                    <a:srgbClr val="000000">
                      <a:alpha val="43137"/>
                    </a:srgbClr>
                  </a:outerShdw>
                </a:effectLst>
              </a:rPr>
              <a:t>consente un’elaborazione efficace e veloce </a:t>
            </a:r>
            <a:r>
              <a:rPr lang="it-IT" sz="2800" dirty="0" smtClean="0">
                <a:solidFill>
                  <a:schemeClr val="tx1"/>
                </a:solidFill>
              </a:rPr>
              <a:t>di testi, immagini, suoni, permettendo di costruire o rielaborare percorsi sempre nuovi in tempi brevi. </a:t>
            </a:r>
            <a:endParaRPr lang="it-IT" sz="2800" dirty="0" err="1"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1000132"/>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Classificazione delle tecnologie per la didattica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endParaRPr lang="it-IT" sz="2800"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CasellaDiTesto 5"/>
          <p:cNvSpPr txBox="1"/>
          <p:nvPr/>
        </p:nvSpPr>
        <p:spPr>
          <a:xfrm>
            <a:off x="928662" y="1857364"/>
            <a:ext cx="7215238" cy="4401205"/>
          </a:xfrm>
          <a:prstGeom prst="rect">
            <a:avLst/>
          </a:prstGeom>
          <a:noFill/>
        </p:spPr>
        <p:txBody>
          <a:bodyPr wrap="square" rtlCol="0">
            <a:spAutoFit/>
          </a:bodyPr>
          <a:lstStyle/>
          <a:p>
            <a:pPr algn="just"/>
            <a:r>
              <a:rPr lang="it-IT" sz="2800" dirty="0" smtClean="0"/>
              <a:t>Classificazione in quattro categorie: </a:t>
            </a:r>
          </a:p>
          <a:p>
            <a:pPr marL="514350" indent="-514350" algn="just">
              <a:buAutoNum type="arabicPeriod"/>
            </a:pPr>
            <a:r>
              <a:rPr lang="it-IT" sz="2800" b="1" i="1" dirty="0" smtClean="0">
                <a:solidFill>
                  <a:schemeClr val="tx2"/>
                </a:solidFill>
                <a:effectLst>
                  <a:outerShdw blurRad="38100" dist="38100" dir="2700000" algn="tl">
                    <a:srgbClr val="000000">
                      <a:alpha val="43137"/>
                    </a:srgbClr>
                  </a:outerShdw>
                </a:effectLst>
              </a:rPr>
              <a:t>mezzi per comunicazione </a:t>
            </a:r>
            <a:r>
              <a:rPr lang="it-IT" sz="2800" dirty="0" smtClean="0"/>
              <a:t>che prevedono </a:t>
            </a:r>
            <a:r>
              <a:rPr lang="it-IT" sz="2800" b="1" i="1" dirty="0" smtClean="0">
                <a:solidFill>
                  <a:schemeClr val="tx2"/>
                </a:solidFill>
                <a:effectLst>
                  <a:outerShdw blurRad="38100" dist="38100" dir="2700000" algn="tl">
                    <a:srgbClr val="000000">
                      <a:alpha val="43137"/>
                    </a:srgbClr>
                  </a:outerShdw>
                </a:effectLst>
              </a:rPr>
              <a:t>scene cinetiche</a:t>
            </a:r>
            <a:r>
              <a:rPr lang="it-IT" sz="2800" dirty="0" smtClean="0"/>
              <a:t>. In questo gruppo possiamo elencare: </a:t>
            </a:r>
            <a:r>
              <a:rPr lang="it-IT" sz="2800" u="sng" dirty="0" smtClean="0"/>
              <a:t>cine-proiettori, televisori, video-registratori, videoproiettori, video-cassette, film, documentari</a:t>
            </a:r>
            <a:r>
              <a:rPr lang="it-IT" sz="2800" dirty="0" smtClean="0"/>
              <a:t>; </a:t>
            </a:r>
          </a:p>
          <a:p>
            <a:pPr marL="514350" indent="-514350" algn="just">
              <a:buAutoNum type="arabicPeriod"/>
            </a:pPr>
            <a:r>
              <a:rPr lang="it-IT" sz="2800" b="1" i="1" dirty="0" smtClean="0">
                <a:solidFill>
                  <a:schemeClr val="tx2"/>
                </a:solidFill>
                <a:effectLst>
                  <a:outerShdw blurRad="38100" dist="38100" dir="2700000" algn="tl">
                    <a:srgbClr val="000000">
                      <a:alpha val="43137"/>
                    </a:srgbClr>
                  </a:outerShdw>
                </a:effectLst>
              </a:rPr>
              <a:t>mezzi </a:t>
            </a:r>
            <a:r>
              <a:rPr lang="it-IT" sz="2800" b="1" i="1" dirty="0" smtClean="0">
                <a:solidFill>
                  <a:schemeClr val="tx2"/>
                </a:solidFill>
                <a:effectLst>
                  <a:outerShdw blurRad="38100" dist="38100" dir="2700000" algn="tl">
                    <a:srgbClr val="000000">
                      <a:alpha val="43137"/>
                    </a:srgbClr>
                  </a:outerShdw>
                </a:effectLst>
              </a:rPr>
              <a:t>per comunicazione </a:t>
            </a:r>
            <a:r>
              <a:rPr lang="it-IT" sz="2800" dirty="0" smtClean="0"/>
              <a:t>che prevedono </a:t>
            </a:r>
            <a:r>
              <a:rPr lang="it-IT" sz="2800" b="1" i="1" dirty="0" smtClean="0">
                <a:solidFill>
                  <a:schemeClr val="tx2"/>
                </a:solidFill>
                <a:effectLst>
                  <a:outerShdw blurRad="38100" dist="38100" dir="2700000" algn="tl">
                    <a:srgbClr val="000000">
                      <a:alpha val="43137"/>
                    </a:srgbClr>
                  </a:outerShdw>
                </a:effectLst>
              </a:rPr>
              <a:t>immagini statiche</a:t>
            </a:r>
            <a:r>
              <a:rPr lang="it-IT" sz="2800" dirty="0" smtClean="0"/>
              <a:t>. In questo gruppo possiamo inserire i </a:t>
            </a:r>
            <a:r>
              <a:rPr lang="it-IT" sz="2800" u="sng" dirty="0" smtClean="0"/>
              <a:t>proiettori di diapositive, i vari tipi di lavagne, il disegno, la pittura</a:t>
            </a:r>
            <a:r>
              <a:rPr lang="it-IT" sz="2800" dirty="0" smtClean="0"/>
              <a:t>, ecc;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7290" y="428604"/>
            <a:ext cx="7558086" cy="1000132"/>
          </a:xfrm>
        </p:spPr>
        <p:txBody>
          <a:bodyPr>
            <a:normAutofit fontScale="90000"/>
          </a:bodyPr>
          <a:lstStyle/>
          <a:p>
            <a:r>
              <a:rPr lang="it-IT" sz="3400" b="1" dirty="0" smtClean="0">
                <a:solidFill>
                  <a:srgbClr val="FF0000"/>
                </a:solidFill>
                <a:effectLst>
                  <a:outerShdw blurRad="38100" dist="38100" dir="2700000" algn="tl">
                    <a:srgbClr val="000000">
                      <a:alpha val="43137"/>
                    </a:srgbClr>
                  </a:outerShdw>
                </a:effectLst>
              </a:rPr>
              <a:t>Classificazione delle tecnologie per la didattica </a:t>
            </a:r>
          </a:p>
        </p:txBody>
      </p:sp>
      <p:sp>
        <p:nvSpPr>
          <p:cNvPr id="3" name="Sottotitolo 2"/>
          <p:cNvSpPr>
            <a:spLocks noGrp="1"/>
          </p:cNvSpPr>
          <p:nvPr>
            <p:ph type="subTitle" idx="1"/>
          </p:nvPr>
        </p:nvSpPr>
        <p:spPr>
          <a:xfrm>
            <a:off x="857224" y="1285860"/>
            <a:ext cx="7572428" cy="5000660"/>
          </a:xfrm>
        </p:spPr>
        <p:txBody>
          <a:bodyPr>
            <a:noAutofit/>
          </a:bodyPr>
          <a:lstStyle/>
          <a:p>
            <a:pPr algn="just"/>
            <a:endParaRPr lang="it-IT" sz="2800" dirty="0" smtClean="0">
              <a:solidFill>
                <a:schemeClr val="tx1"/>
              </a:solidFill>
              <a:latin typeface="+mj-lt"/>
              <a:ea typeface="+mj-ea"/>
              <a:cs typeface="+mj-cs"/>
            </a:endParaRPr>
          </a:p>
          <a:p>
            <a:pPr algn="just"/>
            <a:endParaRPr lang="it-IT" sz="2800"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357166"/>
            <a:ext cx="1526987" cy="1428760"/>
          </a:xfrm>
          <a:prstGeom prst="rect">
            <a:avLst/>
          </a:prstGeom>
          <a:noFill/>
          <a:ln w="9525">
            <a:noFill/>
            <a:miter lim="800000"/>
            <a:headEnd/>
            <a:tailEnd/>
          </a:ln>
          <a:effectLst/>
        </p:spPr>
      </p:pic>
      <p:sp>
        <p:nvSpPr>
          <p:cNvPr id="5" name="Segnaposto piè di pagina 4"/>
          <p:cNvSpPr>
            <a:spLocks noGrp="1"/>
          </p:cNvSpPr>
          <p:nvPr>
            <p:ph type="ftr" sz="quarter" idx="11"/>
          </p:nvPr>
        </p:nvSpPr>
        <p:spPr/>
        <p:txBody>
          <a:bodyPr/>
          <a:lstStyle/>
          <a:p>
            <a:r>
              <a:rPr lang="it-IT" smtClean="0"/>
              <a:t>Laboratorio TIC per la Didattica                                prof. Antonio Izzo</a:t>
            </a:r>
            <a:endParaRPr lang="it-IT"/>
          </a:p>
        </p:txBody>
      </p:sp>
      <p:sp>
        <p:nvSpPr>
          <p:cNvPr id="6" name="CasellaDiTesto 5"/>
          <p:cNvSpPr txBox="1"/>
          <p:nvPr/>
        </p:nvSpPr>
        <p:spPr>
          <a:xfrm>
            <a:off x="928662" y="1857364"/>
            <a:ext cx="7215238" cy="3970318"/>
          </a:xfrm>
          <a:prstGeom prst="rect">
            <a:avLst/>
          </a:prstGeom>
          <a:noFill/>
        </p:spPr>
        <p:txBody>
          <a:bodyPr wrap="square" rtlCol="0">
            <a:spAutoFit/>
          </a:bodyPr>
          <a:lstStyle/>
          <a:p>
            <a:pPr algn="just"/>
            <a:r>
              <a:rPr lang="it-IT" sz="2800" dirty="0" smtClean="0"/>
              <a:t>3. </a:t>
            </a:r>
            <a:r>
              <a:rPr lang="it-IT" sz="2800" b="1" i="1" dirty="0" smtClean="0">
                <a:solidFill>
                  <a:schemeClr val="tx2"/>
                </a:solidFill>
                <a:effectLst>
                  <a:outerShdw blurRad="38100" dist="38100" dir="2700000" algn="tl">
                    <a:srgbClr val="000000">
                      <a:alpha val="43137"/>
                    </a:srgbClr>
                  </a:outerShdw>
                </a:effectLst>
              </a:rPr>
              <a:t>mezzi per comunicazione che prevedono testi orali e scritti</a:t>
            </a:r>
            <a:r>
              <a:rPr lang="it-IT" sz="2800" dirty="0" smtClean="0"/>
              <a:t>. In questo gruppo troviamo i </a:t>
            </a:r>
            <a:r>
              <a:rPr lang="it-IT" sz="2800" u="sng" dirty="0" smtClean="0"/>
              <a:t>registratori audio, il libro, il quaderno</a:t>
            </a:r>
            <a:r>
              <a:rPr lang="it-IT" sz="2800" dirty="0" smtClean="0"/>
              <a:t>, ecc; </a:t>
            </a:r>
          </a:p>
          <a:p>
            <a:pPr algn="just"/>
            <a:r>
              <a:rPr lang="it-IT" sz="2800" dirty="0" smtClean="0"/>
              <a:t>4. </a:t>
            </a:r>
            <a:r>
              <a:rPr lang="it-IT" sz="2800" b="1" i="1" dirty="0" smtClean="0">
                <a:solidFill>
                  <a:schemeClr val="tx2"/>
                </a:solidFill>
                <a:effectLst>
                  <a:outerShdw blurRad="38100" dist="38100" dir="2700000" algn="tl">
                    <a:srgbClr val="000000">
                      <a:alpha val="43137"/>
                    </a:srgbClr>
                  </a:outerShdw>
                </a:effectLst>
              </a:rPr>
              <a:t>mezzi multimediali</a:t>
            </a:r>
            <a:r>
              <a:rPr lang="it-IT" sz="2800" dirty="0" smtClean="0"/>
              <a:t>. Qui sono raggruppate le tecnologie digitali e multimediali. </a:t>
            </a:r>
            <a:r>
              <a:rPr lang="it-IT" sz="2800" u="sng" dirty="0" smtClean="0"/>
              <a:t>In questo gruppo troviamo i computer, i </a:t>
            </a:r>
            <a:r>
              <a:rPr lang="it-IT" sz="2800" u="sng" dirty="0" err="1" smtClean="0"/>
              <a:t>CD</a:t>
            </a:r>
            <a:r>
              <a:rPr lang="it-IT" sz="2800" u="sng" dirty="0" smtClean="0"/>
              <a:t>, le reti telematiche e i vari software.</a:t>
            </a:r>
            <a:r>
              <a:rPr lang="it-IT" sz="2800" dirty="0" smtClean="0"/>
              <a:t> Ed è appunto questa la categoria delle NT su cui verte il nostro interesse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1443</Words>
  <Application>Microsoft Office PowerPoint</Application>
  <PresentationFormat>Presentazione su schermo (4:3)</PresentationFormat>
  <Paragraphs>84</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L’uso delle NT nelle attività  di insegnamento-apprendimento</vt:lpstr>
      <vt:lpstr>L’uso delle NT nelle attività  di insegnamento-apprendimento</vt:lpstr>
      <vt:lpstr>Il ruolo delle NT nell’apprendimento </vt:lpstr>
      <vt:lpstr>Il ruolo delle NT nell’apprendimento </vt:lpstr>
      <vt:lpstr>Il ruolo delle NT nell’apprendimento </vt:lpstr>
      <vt:lpstr>Il ruolo delle NT nell’apprendimento </vt:lpstr>
      <vt:lpstr>Il ruolo delle NT nell’apprendimento </vt:lpstr>
      <vt:lpstr>Classificazione delle tecnologie per la didattica </vt:lpstr>
      <vt:lpstr>Classificazione delle tecnologie per la didattica </vt:lpstr>
      <vt:lpstr>Le nuove tecnologie:</vt:lpstr>
      <vt:lpstr>Le nuove tecnologie:</vt:lpstr>
      <vt:lpstr>Le nuove tecnologie:</vt:lpstr>
      <vt:lpstr>Power Point </vt:lpstr>
      <vt:lpstr>Internet</vt:lpstr>
      <vt:lpstr>Internet</vt:lpstr>
      <vt:lpstr>Internet</vt:lpstr>
      <vt:lpstr>Internet</vt:lpstr>
      <vt:lpstr>Piattaforme di rete: sistemi per la formazione e l'informazione in rete </vt:lpstr>
      <vt:lpstr>Piattaforme di rete: sistemi per la formazione e l'informazione in rete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Obiettivi formativi Il corso intende raggiungere i seguenti obiettivi:</dc:title>
  <dc:creator>antonioizzo</dc:creator>
  <cp:lastModifiedBy>antonioizzo</cp:lastModifiedBy>
  <cp:revision>30</cp:revision>
  <dcterms:created xsi:type="dcterms:W3CDTF">2015-03-23T18:35:52Z</dcterms:created>
  <dcterms:modified xsi:type="dcterms:W3CDTF">2015-03-26T22:44:47Z</dcterms:modified>
</cp:coreProperties>
</file>