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1" r:id="rId11"/>
    <p:sldId id="269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974D0-2444-42A8-8406-B3EAE272ADDE}" type="datetimeFigureOut">
              <a:rPr lang="it-IT" smtClean="0"/>
              <a:pPr/>
              <a:t>18/08/2017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B5AC0-A88D-447F-B5C9-4DC4D70028C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5AC0-A88D-447F-B5C9-4DC4D70028C4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5AC0-A88D-447F-B5C9-4DC4D70028C4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5AC0-A88D-447F-B5C9-4DC4D70028C4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5AC0-A88D-447F-B5C9-4DC4D70028C4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5AC0-A88D-447F-B5C9-4DC4D70028C4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B5AC0-A88D-447F-B5C9-4DC4D70028C4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6C5D-E949-4E17-945C-D0F7025372D2}" type="datetimeFigureOut">
              <a:rPr lang="it-IT" smtClean="0"/>
              <a:pPr/>
              <a:t>18/08/2017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04AC-D47D-4377-9C72-543E7295A5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6C5D-E949-4E17-945C-D0F7025372D2}" type="datetimeFigureOut">
              <a:rPr lang="it-IT" smtClean="0"/>
              <a:pPr/>
              <a:t>18/08/2017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04AC-D47D-4377-9C72-543E7295A5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6C5D-E949-4E17-945C-D0F7025372D2}" type="datetimeFigureOut">
              <a:rPr lang="it-IT" smtClean="0"/>
              <a:pPr/>
              <a:t>18/08/2017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04AC-D47D-4377-9C72-543E7295A5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6C5D-E949-4E17-945C-D0F7025372D2}" type="datetimeFigureOut">
              <a:rPr lang="it-IT" smtClean="0"/>
              <a:pPr/>
              <a:t>18/08/2017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04AC-D47D-4377-9C72-543E7295A5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6C5D-E949-4E17-945C-D0F7025372D2}" type="datetimeFigureOut">
              <a:rPr lang="it-IT" smtClean="0"/>
              <a:pPr/>
              <a:t>18/08/2017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04AC-D47D-4377-9C72-543E7295A5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6C5D-E949-4E17-945C-D0F7025372D2}" type="datetimeFigureOut">
              <a:rPr lang="it-IT" smtClean="0"/>
              <a:pPr/>
              <a:t>18/08/2017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04AC-D47D-4377-9C72-543E7295A5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6C5D-E949-4E17-945C-D0F7025372D2}" type="datetimeFigureOut">
              <a:rPr lang="it-IT" smtClean="0"/>
              <a:pPr/>
              <a:t>18/08/2017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04AC-D47D-4377-9C72-543E7295A5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6C5D-E949-4E17-945C-D0F7025372D2}" type="datetimeFigureOut">
              <a:rPr lang="it-IT" smtClean="0"/>
              <a:pPr/>
              <a:t>18/08/2017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04AC-D47D-4377-9C72-543E7295A5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6C5D-E949-4E17-945C-D0F7025372D2}" type="datetimeFigureOut">
              <a:rPr lang="it-IT" smtClean="0"/>
              <a:pPr/>
              <a:t>18/08/2017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04AC-D47D-4377-9C72-543E7295A5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6C5D-E949-4E17-945C-D0F7025372D2}" type="datetimeFigureOut">
              <a:rPr lang="it-IT" smtClean="0"/>
              <a:pPr/>
              <a:t>18/08/2017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04AC-D47D-4377-9C72-543E7295A5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6C5D-E949-4E17-945C-D0F7025372D2}" type="datetimeFigureOut">
              <a:rPr lang="it-IT" smtClean="0"/>
              <a:pPr/>
              <a:t>18/08/2017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04AC-D47D-4377-9C72-543E7295A5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E6C5D-E949-4E17-945C-D0F7025372D2}" type="datetimeFigureOut">
              <a:rPr lang="it-IT" smtClean="0"/>
              <a:pPr/>
              <a:t>18/08/2017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604AC-D47D-4377-9C72-543E7295A5E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XKGM-whJs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ntonioizzo\Desktop\Nuova%20cartella\Futuro%20Presente%20(inno%20del%20150&#176;%20di%20AC)%20(1).mp3" TargetMode="Externa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ORIENTAMENTI PER IL TRIENNIO 2017-2020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«Vi precede in Galilea»</a:t>
            </a:r>
          </a:p>
          <a:p>
            <a:r>
              <a:rPr lang="it-IT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Custodire - Generare – Abitare</a:t>
            </a:r>
            <a:endParaRPr lang="it-IT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7992888" cy="981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55776" y="6165304"/>
            <a:ext cx="4464496" cy="556171"/>
          </a:xfrm>
        </p:spPr>
        <p:txBody>
          <a:bodyPr/>
          <a:lstStyle/>
          <a:p>
            <a:r>
              <a:rPr lang="it-IT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Campo Unitario AC - 8-10 Settembre 2017</a:t>
            </a:r>
            <a:endParaRPr lang="it-IT" sz="1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568952" cy="6309320"/>
          </a:xfrm>
        </p:spPr>
        <p:txBody>
          <a:bodyPr>
            <a:noAutofit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it-IT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Evangelii</a:t>
            </a:r>
            <a:r>
              <a:rPr lang="it-IT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gaudium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è la cornice su cui poggiare il cammino della nostra associazione, noi in questi giorni abbiamo riflettuto sui quattro lati che la compongono: </a:t>
            </a:r>
          </a:p>
          <a:p>
            <a:pPr algn="just">
              <a:buFont typeface="Wingdings" pitchFamily="2" charset="2"/>
              <a:buChar char="ü"/>
            </a:pPr>
            <a:r>
              <a:rPr lang="it-IT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Laici associati radicati nella Chiesa locale</a:t>
            </a:r>
          </a:p>
          <a:p>
            <a:pPr algn="just">
              <a:buFont typeface="Wingdings" pitchFamily="2" charset="2"/>
              <a:buChar char="ü"/>
            </a:pPr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Laici capaci di discernimento</a:t>
            </a:r>
          </a:p>
          <a:p>
            <a:pPr algn="just">
              <a:buFont typeface="Wingdings" pitchFamily="2" charset="2"/>
              <a:buChar char="ü"/>
            </a:pPr>
            <a:r>
              <a:rPr lang="it-IT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Discepoli-missionari</a:t>
            </a:r>
            <a:endParaRPr lang="it-IT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it-IT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Laici capaci di vivere una vita spirituale radicata dentro il mondo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cui si </a:t>
            </a:r>
            <a:r>
              <a:rPr lang="it-IT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aggiunge l’attenzione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 il </a:t>
            </a:r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centocinquantesimo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anniversario dalla nascita dell’AC</a:t>
            </a:r>
          </a:p>
          <a:p>
            <a:pPr algn="just"/>
            <a:endParaRPr lang="it-I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568952" cy="4464496"/>
          </a:xfrm>
        </p:spPr>
        <p:txBody>
          <a:bodyPr>
            <a:noAutofit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Centocinquanta anni di storia sono un </a:t>
            </a:r>
            <a:r>
              <a:rPr lang="it-I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dono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un’</a:t>
            </a:r>
            <a:r>
              <a:rPr lang="it-I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eredità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preziosa che chiede di essere </a:t>
            </a:r>
            <a:r>
              <a:rPr lang="it-I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custodita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Nel centocinquantesimo dalla fondazione dell’associazione, </a:t>
            </a:r>
            <a:r>
              <a:rPr lang="it-IT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custodire la memoria di questa storia significa discernere l’essenziale della nostra vocazione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originaria ai fini di quella «</a:t>
            </a:r>
            <a:r>
              <a:rPr lang="it-IT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conversione missionaria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invocata da Papa Francesco per ogni Chiesa particolare, a partire dalle parrocchie. </a:t>
            </a:r>
          </a:p>
          <a:p>
            <a:pPr algn="just"/>
            <a:endParaRPr lang="it-I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5576" y="476672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ANNO 2017-2018 – CUSTODIRE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568952" cy="4680520"/>
          </a:xfrm>
        </p:spPr>
        <p:txBody>
          <a:bodyPr>
            <a:noAutofit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Nell’icona biblica di questo primo anno del triennio, Gesù prende a modello una vedova, il cui cuore è abitato da una fede profonda e radicale in Dio. Questa donna al tempio getta nel tesoro del tempio tutto quello che aveva per vivere, “tutta la sua vita”, si spoglia di ciò che le era necessario. È l’immagine dell’amore che sa rinunciare a ciò che è necessario, ed essere così una vera discepola di Gesù.</a:t>
            </a:r>
          </a:p>
          <a:p>
            <a:pPr algn="just"/>
            <a:endParaRPr lang="it-I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476672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anno “Tutto quanto aveva per vivere” </a:t>
            </a:r>
          </a:p>
          <a:p>
            <a:pPr algn="ctr"/>
            <a:r>
              <a:rPr lang="it-IT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(Mc 12, 38-44)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568952" cy="6192688"/>
          </a:xfrm>
        </p:spPr>
        <p:txBody>
          <a:bodyPr>
            <a:noAutofit/>
          </a:bodyPr>
          <a:lstStyle/>
          <a:p>
            <a:pPr algn="just"/>
            <a:r>
              <a:rPr lang="it-IT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questo triennio le diocesi devono avere a cuore alcune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attenzioni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v"/>
            </a:pPr>
            <a:r>
              <a:rPr lang="it-IT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cura della parrocchia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accompagnare e sostenere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it-IT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dialogo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il </a:t>
            </a:r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confronto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 le </a:t>
            </a:r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culture </a:t>
            </a:r>
            <a:r>
              <a:rPr lang="it-IT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(darsi gli strumenti per poter dialogare sui temi cari alla vita delle persone e dei territori)</a:t>
            </a:r>
          </a:p>
          <a:p>
            <a:pPr algn="just">
              <a:buFont typeface="Wingdings" pitchFamily="2" charset="2"/>
              <a:buChar char="v"/>
            </a:pPr>
            <a:r>
              <a:rPr lang="it-IT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cura della vita del laico </a:t>
            </a:r>
            <a:r>
              <a:rPr lang="it-IT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(vita spirituale e formazione) </a:t>
            </a:r>
          </a:p>
          <a:p>
            <a:pPr algn="just">
              <a:buFont typeface="Wingdings" pitchFamily="2" charset="2"/>
              <a:buChar char="v"/>
            </a:pPr>
            <a:r>
              <a:rPr lang="it-IT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popolarità 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essere “con tutti e per tutti”)</a:t>
            </a:r>
          </a:p>
          <a:p>
            <a:pPr algn="just"/>
            <a:endParaRPr lang="it-I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31640" y="620688"/>
            <a:ext cx="626469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u="sng" dirty="0" err="1" smtClean="0">
                <a:hlinkClick r:id="rId3"/>
              </a:rPr>
              <a:t>Duc</a:t>
            </a:r>
            <a:r>
              <a:rPr lang="it-IT" sz="3200" u="sng" dirty="0" smtClean="0">
                <a:hlinkClick r:id="rId3"/>
              </a:rPr>
              <a:t> </a:t>
            </a:r>
            <a:r>
              <a:rPr lang="it-IT" sz="3200" u="sng" dirty="0" smtClean="0">
                <a:hlinkClick r:id="rId3"/>
              </a:rPr>
              <a:t>in </a:t>
            </a:r>
            <a:r>
              <a:rPr lang="it-IT" sz="3200" u="sng" dirty="0" err="1" smtClean="0">
                <a:hlinkClick r:id="rId3"/>
              </a:rPr>
              <a:t>Altum</a:t>
            </a:r>
            <a:r>
              <a:rPr lang="it-IT" sz="3200" u="sng" dirty="0" smtClean="0">
                <a:hlinkClick r:id="rId3"/>
              </a:rPr>
              <a:t> AC</a:t>
            </a:r>
            <a:endParaRPr lang="it-IT" sz="3200" dirty="0" smtClean="0"/>
          </a:p>
          <a:p>
            <a:endParaRPr lang="it-IT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3200" i="1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it-IT" sz="3200" i="1" dirty="0" smtClean="0">
                <a:latin typeface="Times New Roman" pitchFamily="18" charset="0"/>
                <a:cs typeface="Times New Roman" pitchFamily="18" charset="0"/>
              </a:rPr>
              <a:t>la forza del passato ed il coraggio del futuro,</a:t>
            </a:r>
          </a:p>
          <a:p>
            <a:r>
              <a:rPr lang="it-IT" sz="3200" i="1" dirty="0" smtClean="0">
                <a:latin typeface="Times New Roman" pitchFamily="18" charset="0"/>
                <a:cs typeface="Times New Roman" pitchFamily="18" charset="0"/>
              </a:rPr>
              <a:t>siamo tutti </a:t>
            </a:r>
            <a:r>
              <a:rPr lang="it-IT" sz="3200" i="1" dirty="0" err="1" smtClean="0">
                <a:latin typeface="Times New Roman" pitchFamily="18" charset="0"/>
                <a:cs typeface="Times New Roman" pitchFamily="18" charset="0"/>
              </a:rPr>
              <a:t>qua…</a:t>
            </a:r>
            <a:r>
              <a:rPr lang="it-IT" sz="3200" i="1" dirty="0" smtClean="0">
                <a:latin typeface="Times New Roman" pitchFamily="18" charset="0"/>
                <a:cs typeface="Times New Roman" pitchFamily="18" charset="0"/>
              </a:rPr>
              <a:t> innamorati della vita !</a:t>
            </a:r>
          </a:p>
          <a:p>
            <a:r>
              <a:rPr lang="it-IT" sz="3200" i="1" dirty="0" smtClean="0">
                <a:latin typeface="Times New Roman" pitchFamily="18" charset="0"/>
                <a:cs typeface="Times New Roman" pitchFamily="18" charset="0"/>
              </a:rPr>
              <a:t>Cittadini dell’Amore, sentinelle della Gioia,</a:t>
            </a:r>
          </a:p>
          <a:p>
            <a:r>
              <a:rPr lang="it-IT" sz="3200" i="1" dirty="0" smtClean="0">
                <a:latin typeface="Times New Roman" pitchFamily="18" charset="0"/>
                <a:cs typeface="Times New Roman" pitchFamily="18" charset="0"/>
              </a:rPr>
              <a:t>tutti qua per rinnovare il nostro Sì !</a:t>
            </a:r>
          </a:p>
          <a:p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pic>
        <p:nvPicPr>
          <p:cNvPr id="7" name="Futuro Presente (inno del 150° di AC)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211960" y="55892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51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it-I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 andate, dite ai suoi discepoli e a Pietro che egli vi precede in Galilea. Là lo vedrete, come vi ha detto”</a:t>
            </a:r>
          </a:p>
        </p:txBody>
      </p:sp>
      <p:pic>
        <p:nvPicPr>
          <p:cNvPr id="6" name="Immagine 5" descr="galile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620688"/>
            <a:ext cx="7632848" cy="33123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7992888" cy="2639144"/>
          </a:xfrm>
        </p:spPr>
        <p:txBody>
          <a:bodyPr>
            <a:noAutofit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L’appuntamento con il Risorto non è a Gerusalemme, ma è là dove tutto era iniziato!  Sulla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riva di quel lago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dove, affascinati dal suo invito, avevano lasciato case, lavoro, amici e lo avevano seguito (cfr Mt 4,18-22).</a:t>
            </a:r>
          </a:p>
        </p:txBody>
      </p:sp>
      <p:pic>
        <p:nvPicPr>
          <p:cNvPr id="7" name="Immagine 6" descr="Immagine correlat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76672"/>
            <a:ext cx="6696744" cy="321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3573016"/>
            <a:ext cx="7992888" cy="3024336"/>
          </a:xfrm>
        </p:spPr>
        <p:txBody>
          <a:bodyPr>
            <a:noAutofit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Ritornare in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Galilea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significava riavvolgere il filo dei tre anni vissuti e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rileggere tutto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senza paura, a partire dalla </a:t>
            </a:r>
            <a:r>
              <a:rPr lang="it-I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croce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dalla r</a:t>
            </a:r>
            <a:r>
              <a:rPr lang="it-I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isurrezione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tutto, avrebbe acquistato un significato diverso; la </a:t>
            </a:r>
            <a:r>
              <a:rPr lang="it-I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fiducia in un messia terreno si sarebbe trasformata nella fede in un Messia Risorto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Immagine 4" descr="Risultati immagini per cristo risorto fot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633670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501008"/>
            <a:ext cx="8352928" cy="3096344"/>
          </a:xfrm>
        </p:spPr>
        <p:txBody>
          <a:bodyPr>
            <a:noAutofit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Tornare in Galilea, per noi, significa, allora,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riscoprire l’esperienza dell’incontro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personale con Gesù Cristo: «la memoria di quel momento in cui i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suoi occhi si sono incrociati con i nostri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il momento in cui ci ha chiamati a seguirlo, invitandoci alla missione». </a:t>
            </a:r>
          </a:p>
        </p:txBody>
      </p:sp>
      <p:pic>
        <p:nvPicPr>
          <p:cNvPr id="6" name="Immagine 5" descr="Risultati immagini per vocazione occh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698477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208912" cy="3429000"/>
          </a:xfrm>
        </p:spPr>
        <p:txBody>
          <a:bodyPr>
            <a:noAutofit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fede è un cammino di riconoscimento di ciò che è già stato donato segretamente. Tutta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l'evangelizzazione consiste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allora nel favorire il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riconoscimento,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nel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discernere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segnalare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it-IT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presenza del Regno di Dio nelle persone e nelle situazioni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anche là dove proprio non ce lo aspetteremmo.</a:t>
            </a:r>
          </a:p>
        </p:txBody>
      </p:sp>
      <p:pic>
        <p:nvPicPr>
          <p:cNvPr id="7" name="Immagine 6" descr="Risultati immagini per discerniment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0648"/>
            <a:ext cx="6408712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8064896" cy="2664296"/>
          </a:xfrm>
        </p:spPr>
        <p:txBody>
          <a:bodyPr>
            <a:noAutofit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 siamo chiamati ad andare verso gli altri per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guadagnarli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alla nostra causa, per portare loro quello che non hanno, ma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 riconoscere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 loro,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dentro le storie della loro vita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la presenza del Risorto.</a:t>
            </a:r>
          </a:p>
        </p:txBody>
      </p:sp>
      <p:pic>
        <p:nvPicPr>
          <p:cNvPr id="5" name="Immagine 4" descr="Immagine correla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4664"/>
            <a:ext cx="669674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AZIONE CATTOLICA</a:t>
            </a:r>
            <a:endParaRPr lang="it-IT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L’Azione Cattolica ha avuto tradizionalmente quattro pilastri: 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 Preghiera</a:t>
            </a:r>
          </a:p>
          <a:p>
            <a:pPr>
              <a:buFont typeface="Wingdings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 Formazione</a:t>
            </a:r>
          </a:p>
          <a:p>
            <a:pPr>
              <a:buFont typeface="Wingdings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 Sacrificio </a:t>
            </a:r>
          </a:p>
          <a:p>
            <a:pPr>
              <a:buFont typeface="Wingdings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l’Apostolato</a:t>
            </a:r>
            <a:endParaRPr lang="it-IT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magine 7" descr="Risultati immagini per azione cattoli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708920"/>
            <a:ext cx="2456815" cy="2830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51520" y="3645024"/>
            <a:ext cx="8640960" cy="3212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L’apostolato deve essere il tratto distintivo dell’AC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E’ l’apostolato missionario che ha bisogno di</a:t>
            </a:r>
          </a:p>
          <a:p>
            <a:pPr>
              <a:buFont typeface="Wingdings" pitchFamily="2" charset="2"/>
              <a:buChar char="q"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preghiera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formazione </a:t>
            </a:r>
          </a:p>
          <a:p>
            <a:pPr>
              <a:buFont typeface="Wingdings" pitchFamily="2" charset="2"/>
              <a:buChar char="q"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sacrificio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cfr. </a:t>
            </a:r>
            <a:r>
              <a:rPr lang="it-IT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Evangelii</a:t>
            </a:r>
            <a:r>
              <a:rPr lang="it-I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gaudium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5" name="Immagine 4" descr="Risultati immagini per azione cattoli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408712" cy="345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665</Words>
  <Application>Microsoft Office PowerPoint</Application>
  <PresentationFormat>Presentazione su schermo (4:3)</PresentationFormat>
  <Paragraphs>51</Paragraphs>
  <Slides>14</Slides>
  <Notes>6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ORIENTAMENTI PER IL TRIENNIO 2017-2020</vt:lpstr>
      <vt:lpstr>Diapositiva 2</vt:lpstr>
      <vt:lpstr>Diapositiva 3</vt:lpstr>
      <vt:lpstr>Diapositiva 4</vt:lpstr>
      <vt:lpstr>Diapositiva 5</vt:lpstr>
      <vt:lpstr>Diapositiva 6</vt:lpstr>
      <vt:lpstr>Diapositiva 7</vt:lpstr>
      <vt:lpstr>AZIONE CATTOLICA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ORIENTAMENTI PER IL TRIENNIO 2017-2020</dc:title>
  <dc:creator>antonioizzo</dc:creator>
  <cp:lastModifiedBy>antonioizzo</cp:lastModifiedBy>
  <cp:revision>10</cp:revision>
  <dcterms:created xsi:type="dcterms:W3CDTF">2017-08-18T08:23:21Z</dcterms:created>
  <dcterms:modified xsi:type="dcterms:W3CDTF">2017-08-18T14:15:11Z</dcterms:modified>
</cp:coreProperties>
</file>