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3.xml" ContentType="application/vnd.openxmlformats-officedocument.presentationml.slide+xml"/>
  <Override PartName="/ppt/slides/slide16.xml" ContentType="application/vnd.openxmlformats-officedocument.presentationml.slide+xml"/>
  <Override PartName="/docProps/app.xml" ContentType="application/vnd.openxmlformats-officedocument.extended-properties+xml"/>
  <Override PartName="/ppt/notesMasters/notesMaster1.xml" ContentType="application/vnd.openxmlformats-officedocument.presentationml.notesMaster+xml"/>
  <Override PartName="/ppt/slides/slide31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tableStyles.xml" ContentType="application/vnd.openxmlformats-officedocument.presentationml.tableStyles+xml"/>
  <Override PartName="/ppt/slides/slide21.xml" ContentType="application/vnd.openxmlformats-officedocument.presentationml.slide+xml"/>
  <Override PartName="/ppt/slides/slide17.xml" ContentType="application/vnd.openxmlformats-officedocument.presentationml.slide+xml"/>
  <Override PartName="/ppt/theme/theme2.xml" ContentType="application/vnd.openxmlformats-officedocument.theme+xml"/>
  <Override PartName="/ppt/slides/slide30.xml" ContentType="application/vnd.openxmlformats-officedocument.presentationml.slide+xml"/>
  <Override PartName="/ppt/viewProps.xml" ContentType="application/vnd.openxmlformats-officedocument.presentationml.viewProps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4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27.xml" ContentType="application/vnd.openxmlformats-officedocument.presentationml.slide+xml"/>
  <Override PartName="/ppt/slides/slide29.xml" ContentType="application/vnd.openxmlformats-officedocument.presentationml.slide+xml"/>
  <Override PartName="/ppt/slides/slide14.xml" ContentType="application/vnd.openxmlformats-officedocument.presentationml.slide+xml"/>
  <Override PartName="/ppt/slides/slide34.xml" ContentType="application/vnd.openxmlformats-officedocument.presentationml.slide+xml"/>
  <Override PartName="/ppt/presentation.xml" ContentType="application/vnd.openxmlformats-officedocument.presentationml.presentation.main+xml"/>
  <Override PartName="/ppt/slides/slide39.xml" ContentType="application/vnd.openxmlformats-officedocument.presentationml.slide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ppt/slideLayouts/slideLayout10.xml" ContentType="application/vnd.openxmlformats-officedocument.presentationml.slideLayout+xml"/>
  <Override PartName="/ppt/slides/slide28.xml" ContentType="application/vnd.openxmlformats-officedocument.presentationml.slide+xml"/>
  <Override PartName="/ppt/slides/slide4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32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slides/slide19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44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24.xml" ContentType="application/vnd.openxmlformats-officedocument.presentationml.slide+xml"/>
  <Override PartName="/ppt/slides/slide43.xml" ContentType="application/vnd.openxmlformats-officedocument.presentationml.slide+xml"/>
  <Override PartName="/ppt/slides/slide46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9.xml" ContentType="application/vnd.openxmlformats-officedocument.presentationml.slid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35.xml" ContentType="application/vnd.openxmlformats-officedocument.presentationml.slide+xml"/>
  <Override PartName="/ppt/slides/slide49.xml" ContentType="application/vnd.openxmlformats-officedocument.presentationml.slide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38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0.xml" ContentType="application/vnd.openxmlformats-officedocument.presentationml.slide+xml"/>
  <Override PartName="/ppt/slides/slide40.xml" ContentType="application/vnd.openxmlformats-officedocument.presentationml.slide+xml"/>
  <Override PartName="/ppt/slides/slide25.xml" ContentType="application/vnd.openxmlformats-officedocument.presentationml.slide+xml"/>
  <Override PartName="/ppt/slides/slide6.xml" ContentType="application/vnd.openxmlformats-officedocument.presentationml.slide+xml"/>
  <Override PartName="/ppt/slides/slide36.xml" ContentType="application/vnd.openxmlformats-officedocument.presentationml.slide+xml"/>
  <Override PartName="/ppt/slides/slide18.xml" ContentType="application/vnd.openxmlformats-officedocument.presentationml.slide+xml"/>
  <Override PartName="/ppt/slides/slide33.xml" ContentType="application/vnd.openxmlformats-officedocument.presentationml.slide+xml"/>
  <Override PartName="/ppt/slides/slide37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308" r:id="rId2"/>
    <p:sldId id="309" r:id="rId3"/>
    <p:sldId id="265" r:id="rId4"/>
    <p:sldId id="266" r:id="rId5"/>
    <p:sldId id="267" r:id="rId6"/>
    <p:sldId id="268" r:id="rId7"/>
    <p:sldId id="270" r:id="rId8"/>
    <p:sldId id="271" r:id="rId9"/>
    <p:sldId id="272" r:id="rId10"/>
    <p:sldId id="273" r:id="rId11"/>
    <p:sldId id="274" r:id="rId12"/>
    <p:sldId id="275" r:id="rId13"/>
    <p:sldId id="304" r:id="rId14"/>
    <p:sldId id="276" r:id="rId15"/>
    <p:sldId id="277" r:id="rId16"/>
    <p:sldId id="305" r:id="rId17"/>
    <p:sldId id="279" r:id="rId18"/>
    <p:sldId id="306" r:id="rId19"/>
    <p:sldId id="280" r:id="rId20"/>
    <p:sldId id="278" r:id="rId21"/>
    <p:sldId id="307" r:id="rId22"/>
    <p:sldId id="256" r:id="rId23"/>
    <p:sldId id="257" r:id="rId24"/>
    <p:sldId id="263" r:id="rId25"/>
    <p:sldId id="258" r:id="rId26"/>
    <p:sldId id="259" r:id="rId27"/>
    <p:sldId id="260" r:id="rId28"/>
    <p:sldId id="262" r:id="rId29"/>
    <p:sldId id="281" r:id="rId30"/>
    <p:sldId id="282" r:id="rId31"/>
    <p:sldId id="283" r:id="rId32"/>
    <p:sldId id="284" r:id="rId33"/>
    <p:sldId id="285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8" r:id="rId45"/>
    <p:sldId id="299" r:id="rId46"/>
    <p:sldId id="300" r:id="rId47"/>
    <p:sldId id="301" r:id="rId48"/>
    <p:sldId id="302" r:id="rId49"/>
    <p:sldId id="303" r:id="rId5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1" autoAdjust="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334090-40DC-45AD-A874-14A742C44455}" type="datetimeFigureOut">
              <a:rPr lang="it-IT" smtClean="0"/>
              <a:pPr/>
              <a:t>29/10/2014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D1A6D9-A8B1-4AAF-B995-5177014638F2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862943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51AA7B-BBD3-4E92-ACCD-F471B7607683}" type="slidenum">
              <a:rPr lang="it-IT"/>
              <a:pPr/>
              <a:t>1</a:t>
            </a:fld>
            <a:endParaRPr lang="it-IT"/>
          </a:p>
        </p:txBody>
      </p:sp>
      <p:sp>
        <p:nvSpPr>
          <p:cNvPr id="21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sz="2800" kern="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  <a:ea typeface="+mn-ea"/>
              <a:cs typeface="+mn-cs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D1A6D9-A8B1-4AAF-B995-5177014638F2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DB83A-B0C9-442C-9950-C899940B49BE}" type="datetime1">
              <a:rPr lang="it-IT" smtClean="0"/>
              <a:pPr/>
              <a:t>29/10/2014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AE346-C141-4C95-B9CA-C6642653444D}" type="datetime1">
              <a:rPr lang="it-IT" smtClean="0"/>
              <a:pPr/>
              <a:t>29/10/2014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D79F8-9E98-45C3-8223-CC9072A429F7}" type="datetime1">
              <a:rPr lang="it-IT" smtClean="0"/>
              <a:pPr/>
              <a:t>29/10/2014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71BCD-373E-414A-9C13-ED07F065C225}" type="datetime1">
              <a:rPr lang="it-IT" smtClean="0"/>
              <a:pPr/>
              <a:t>29/10/2014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D92FF-5230-4112-977F-4ECA50C63CAA}" type="datetime1">
              <a:rPr lang="it-IT" smtClean="0"/>
              <a:pPr/>
              <a:t>29/10/2014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58188-8B72-4727-A466-024CCF5FFC46}" type="datetime1">
              <a:rPr lang="it-IT" smtClean="0"/>
              <a:pPr/>
              <a:t>29/10/2014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C4CDB-DD1B-466B-A25D-AFE1B12BD790}" type="datetime1">
              <a:rPr lang="it-IT" smtClean="0"/>
              <a:pPr/>
              <a:t>29/10/2014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B812E-51B2-48C4-A2B1-4805F02055F5}" type="datetime1">
              <a:rPr lang="it-IT" smtClean="0"/>
              <a:pPr/>
              <a:t>29/10/2014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EFA5B-8848-4DFC-8B96-2F6E9C4E5C0F}" type="datetime1">
              <a:rPr lang="it-IT" smtClean="0"/>
              <a:pPr/>
              <a:t>29/10/2014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C4F17-74ED-4E1B-87D3-0841919D84E4}" type="datetime1">
              <a:rPr lang="it-IT" smtClean="0"/>
              <a:pPr/>
              <a:t>29/10/2014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FB831-96B1-4100-89CC-1A8A78766BF9}" type="datetime1">
              <a:rPr lang="it-IT" smtClean="0"/>
              <a:pPr/>
              <a:t>29/10/2014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82780-B1DB-41AC-A006-9B5A8BB7C445}" type="datetime1">
              <a:rPr lang="it-IT" smtClean="0"/>
              <a:pPr/>
              <a:t>29/10/2014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DBE70-5F44-40AF-BA84-9DBB36D67CF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mran2.net/materiale/download.php?id=522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mran2.net/materiale/download.php?id=5227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Antonio Izzo - Anno Propedeutico   Centro Unitario di Formazione 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985586C3-1493-42D1-8B81-ED28E4764082}">
              <a:rPr lang="it-IT"/>
              <a:pPr/>
              <a:t>1</a:t>
            </a:fld>
            <a:endParaRPr lang="it-IT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2420938"/>
            <a:ext cx="8640762" cy="3240087"/>
          </a:xfrm>
        </p:spPr>
        <p:txBody>
          <a:bodyPr/>
          <a:lstStyle/>
          <a:p>
            <a:pPr indent="-182563" algn="ctr" marL="182563">
              <a:buFontTx/>
              <a:buNone/>
            </a:pPr>
            <a:r>
              <a:rPr/>
              <a:t/>
            </a:r>
            <a:endParaRPr lang="it-IT" dirty="0" i="1" b="1">
              <a:solidFill>
                <a:srgbClr val="0000FF"/>
              </a:solidFill>
            </a:endParaRPr>
          </a:p>
          <a:p>
            <a:pPr indent="-182563" algn="ctr" marL="182563">
              <a:buFontTx/>
              <a:buNone/>
            </a:pPr>
            <a:r>
              <a:rPr lang="it-IT" dirty="0" b="1" i="1">
                <a:solidFill>
                  <a:srgbClr val="0000FF"/>
                </a:solidFill>
              </a:rPr>
              <a:t>“Costituzione Conciliare “ </a:t>
            </a:r>
            <a:br>
              <a:rPr lang="it-IT" dirty="0" b="1" i="1">
                <a:solidFill>
                  <a:srgbClr val="0000FF"/>
                </a:solidFill>
              </a:rPr>
            </a:br>
            <a:endParaRPr lang="it-IT" dirty="0" i="1" b="1">
              <a:solidFill>
                <a:srgbClr val="0000FF"/>
              </a:solidFill>
            </a:endParaRPr>
          </a:p>
          <a:p>
            <a:pPr indent="-182563" algn="ctr" marL="182563">
              <a:buFontTx/>
              <a:buNone/>
            </a:pPr>
            <a:r>
              <a:rPr lang="it-IT" dirty="0" smtClean="0" b="1" i="1">
                <a:solidFill>
                  <a:srgbClr val="FF0000"/>
                </a:solidFill>
              </a:rPr>
              <a:t>“LUMEN GENTIUM”</a:t>
            </a:r>
            <a:r>
              <a:rPr lang="it-IT" sz="3600" dirty="0" smtClean="0" b="1" i="1">
                <a:solidFill>
                  <a:srgbClr val="0000FF"/>
                </a:solidFill>
              </a:rPr>
              <a:t> </a:t>
            </a:r>
            <a:endParaRPr lang="it-IT" sz="3600" dirty="0" i="1" b="1">
              <a:solidFill>
                <a:srgbClr val="0000FF"/>
              </a:solidFill>
            </a:endParaRPr>
          </a:p>
          <a:p>
            <a:pPr indent="-182563" algn="ctr" marL="182563">
              <a:buFontTx/>
              <a:buNone/>
            </a:pPr>
            <a:r>
              <a:rPr/>
              <a:t/>
            </a:r>
            <a:endParaRPr lang="it-IT" sz="3600" dirty="0" i="1" b="1">
              <a:solidFill>
                <a:srgbClr val="0000FF"/>
              </a:solidFill>
            </a:endParaRPr>
          </a:p>
        </p:txBody>
      </p:sp>
      <p:sp>
        <p:nvSpPr>
          <p:cNvPr id="209923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>
                <a:noFill/>
              </a14:hiddenFill>
            </a:ext>
            <a:ext uri="{AF507438-7753-43E0-B8FC-AC1667EBCBE1}">
              <a14:hiddenEffects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9924" name="WordArt 4"/>
          <p:cNvSpPr>
            <a:spLocks noChangeArrowheads="1" noChangeShapeType="1" noTextEdit="1"/>
          </p:cNvSpPr>
          <p:nvPr/>
        </p:nvSpPr>
        <p:spPr bwMode="auto">
          <a:xfrm>
            <a:off x="395288" y="692150"/>
            <a:ext cx="822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fmla="val 50000" name="adj"/>
              </a:avLst>
            </a:prstTxWarp>
          </a:bodyPr>
          <a:lstStyle/>
          <a:p>
            <a:r>
              <a:rPr lang="it-IT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algn="bl" rotWithShape="0" sy="50000" kx="211583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Centro Unitario di Formazione</a:t>
            </a:r>
          </a:p>
          <a:p>
            <a:r>
              <a:rPr lang="it-IT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algn="bl" rotWithShape="0" sy="50000" kx="211583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Anno propedeutico</a:t>
            </a:r>
          </a:p>
        </p:txBody>
      </p:sp>
      <p:sp>
        <p:nvSpPr>
          <p:cNvPr id="209925" name="Text Box 5"/>
          <p:cNvSpPr txBox="1">
            <a:spLocks noChangeArrowheads="1"/>
          </p:cNvSpPr>
          <p:nvPr/>
        </p:nvSpPr>
        <p:spPr bwMode="auto">
          <a:xfrm>
            <a:off x="323850" y="5300663"/>
            <a:ext cx="316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>
                <a:solidFill>
                  <a:schemeClr val="accent1"/>
                </a:solidFill>
              </a14:hiddenFill>
            </a:ext>
            <a:ext uri="{91240B29-F687-4F45-9708-019B960494DF}">
              <a14:hiddenLine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dirty="0" b="1" i="1"/>
              <a:t>Pozzuoli, </a:t>
            </a:r>
            <a:r>
              <a:rPr lang="it-IT" dirty="0" smtClean="0" b="1" i="1"/>
              <a:t>29/10/2014</a:t>
            </a:r>
            <a:endParaRPr lang="it-IT" dirty="0" i="1" b="1"/>
          </a:p>
        </p:txBody>
      </p:sp>
    </p:spTree>
    <p:extLst>
      <p:ext uri="{BB962C8B-B14F-4D97-AF65-F5344CB8AC3E}">
        <p14:creationId val="249121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864096"/>
          </a:xfrm>
        </p:spPr>
        <p:txBody>
          <a:bodyPr>
            <a:normAutofit/>
          </a:bodyPr>
          <a:lstStyle/>
          <a:p>
            <a:r>
              <a:rPr lang="it-IT" sz="3600" b="1" i="1" dirty="0" smtClean="0">
                <a:hlinkClick r:id="rId2"/>
              </a:rPr>
              <a:t>Il popolo di Dio</a:t>
            </a:r>
            <a:endParaRPr lang="it-IT" sz="3600" b="1" i="1" dirty="0">
              <a:hlinkClick r:id="rId2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1052736"/>
            <a:ext cx="6400800" cy="5040560"/>
          </a:xfrm>
        </p:spPr>
        <p:txBody>
          <a:bodyPr>
            <a:normAutofit/>
          </a:bodyPr>
          <a:lstStyle/>
          <a:p>
            <a:pPr algn="just"/>
            <a:endParaRPr lang="it-IT" sz="2400" dirty="0" smtClean="0">
              <a:latin typeface="Bell MT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  <a:latin typeface="Bell MT" pitchFamily="18" charset="0"/>
              </a:rPr>
              <a:t> "</a:t>
            </a:r>
            <a:r>
              <a:rPr lang="it-IT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popolo di Dio" insiste sulla dimensione storica.</a:t>
            </a:r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 questo aspetto è molto importante ed è una delle novità più grosse della sensibilità del concilio (cfr il tratto principale del concilio: "aggiornamento", che significa prestare attenzione alla "storia") e della sensibilità della teologia </a:t>
            </a:r>
            <a:r>
              <a:rPr lang="it-IT" sz="2400" dirty="0" smtClean="0">
                <a:solidFill>
                  <a:schemeClr val="tx1"/>
                </a:solidFill>
                <a:latin typeface="Bell MT" pitchFamily="18" charset="0"/>
              </a:rPr>
              <a:t>dagli </a:t>
            </a:r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anni </a:t>
            </a:r>
            <a:r>
              <a:rPr lang="it-IT" sz="2400" dirty="0" smtClean="0">
                <a:solidFill>
                  <a:schemeClr val="tx1"/>
                </a:solidFill>
                <a:latin typeface="Bell MT" pitchFamily="18" charset="0"/>
              </a:rPr>
              <a:t>'70 in poi. </a:t>
            </a:r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O</a:t>
            </a:r>
            <a:r>
              <a:rPr lang="it-IT" sz="2400" dirty="0" smtClean="0">
                <a:solidFill>
                  <a:schemeClr val="tx1"/>
                </a:solidFill>
                <a:latin typeface="Bell MT" pitchFamily="18" charset="0"/>
              </a:rPr>
              <a:t>ggi </a:t>
            </a:r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mi pare che sia un dato acquisito. o no?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864096"/>
          </a:xfrm>
        </p:spPr>
        <p:txBody>
          <a:bodyPr>
            <a:normAutofit/>
          </a:bodyPr>
          <a:lstStyle/>
          <a:p>
            <a:r>
              <a:rPr lang="it-IT" sz="3600" b="1" i="1" dirty="0" smtClean="0">
                <a:hlinkClick r:id="rId2"/>
              </a:rPr>
              <a:t>La gerarchia</a:t>
            </a:r>
            <a:endParaRPr lang="it-IT" sz="3600" b="1" i="1" dirty="0">
              <a:hlinkClick r:id="rId2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1052736"/>
            <a:ext cx="6400800" cy="5040560"/>
          </a:xfrm>
        </p:spPr>
        <p:txBody>
          <a:bodyPr>
            <a:normAutofit/>
          </a:bodyPr>
          <a:lstStyle/>
          <a:p>
            <a:pPr algn="just"/>
            <a:endParaRPr lang="it-IT" sz="2400" dirty="0" smtClean="0">
              <a:latin typeface="Bell MT" pitchFamily="18" charset="0"/>
            </a:endParaRPr>
          </a:p>
          <a:p>
            <a:pPr algn="just"/>
            <a:r>
              <a:rPr lang="it-IT" sz="2400" i="1" dirty="0">
                <a:solidFill>
                  <a:schemeClr val="tx1"/>
                </a:solidFill>
                <a:latin typeface="Bell MT" pitchFamily="18" charset="0"/>
              </a:rPr>
              <a:t>Struttura complessiva del capitolo</a:t>
            </a:r>
            <a:endParaRPr lang="it-IT" sz="2400" dirty="0">
              <a:solidFill>
                <a:schemeClr val="tx1"/>
              </a:solidFill>
              <a:latin typeface="Bell MT" pitchFamily="18" charset="0"/>
            </a:endParaRPr>
          </a:p>
          <a:p>
            <a:pPr algn="just"/>
            <a:r>
              <a:rPr lang="it-IT" sz="2400" dirty="0" err="1">
                <a:solidFill>
                  <a:schemeClr val="tx1"/>
                </a:solidFill>
                <a:latin typeface="Bell MT" pitchFamily="18" charset="0"/>
              </a:rPr>
              <a:t>nn</a:t>
            </a:r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. 18-23: </a:t>
            </a:r>
            <a:r>
              <a:rPr lang="it-IT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l’episcopato come soggetto collegiale</a:t>
            </a:r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, cioè come corpo/gruppo</a:t>
            </a:r>
          </a:p>
          <a:p>
            <a:pPr algn="just"/>
            <a:r>
              <a:rPr lang="it-IT" sz="2400" dirty="0" err="1">
                <a:solidFill>
                  <a:schemeClr val="tx1"/>
                </a:solidFill>
                <a:latin typeface="Bell MT" pitchFamily="18" charset="0"/>
              </a:rPr>
              <a:t>nn</a:t>
            </a:r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. 24-27: </a:t>
            </a:r>
            <a:r>
              <a:rPr lang="it-IT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la funzione del vescovo</a:t>
            </a:r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, visto come singolo, a capo della diocesi</a:t>
            </a:r>
          </a:p>
          <a:p>
            <a:pPr algn="just"/>
            <a:r>
              <a:rPr lang="it-IT" sz="2400" dirty="0" err="1">
                <a:solidFill>
                  <a:schemeClr val="tx1"/>
                </a:solidFill>
                <a:latin typeface="Bell MT" pitchFamily="18" charset="0"/>
              </a:rPr>
              <a:t>nn</a:t>
            </a:r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. 28-29: </a:t>
            </a:r>
            <a:r>
              <a:rPr lang="it-IT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due appendici sui presbiteri e sui diaconi permanenti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864096"/>
          </a:xfrm>
        </p:spPr>
        <p:txBody>
          <a:bodyPr>
            <a:normAutofit/>
          </a:bodyPr>
          <a:lstStyle/>
          <a:p>
            <a:r>
              <a:rPr lang="it-IT" sz="3600" b="1" i="1" dirty="0" smtClean="0">
                <a:hlinkClick r:id="rId2"/>
              </a:rPr>
              <a:t>La gerarchia</a:t>
            </a:r>
            <a:endParaRPr lang="it-IT" sz="3600" b="1" i="1" dirty="0">
              <a:hlinkClick r:id="rId2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1052736"/>
            <a:ext cx="6400800" cy="5472608"/>
          </a:xfrm>
        </p:spPr>
        <p:txBody>
          <a:bodyPr>
            <a:normAutofit/>
          </a:bodyPr>
          <a:lstStyle/>
          <a:p>
            <a:pPr algn="just"/>
            <a:endParaRPr lang="it-IT" sz="2400" dirty="0" smtClean="0">
              <a:latin typeface="Bell MT" pitchFamily="18" charset="0"/>
            </a:endParaRPr>
          </a:p>
          <a:p>
            <a:pPr algn="just"/>
            <a:r>
              <a:rPr lang="it-IT" sz="2800" dirty="0" smtClean="0">
                <a:solidFill>
                  <a:schemeClr val="tx1"/>
                </a:solidFill>
                <a:latin typeface="Bell MT" pitchFamily="18" charset="0"/>
              </a:rPr>
              <a:t>Il </a:t>
            </a:r>
            <a:r>
              <a:rPr lang="it-IT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n. 22 si sofferma di più sul rapporto tra collegio episcopale e primato papale</a:t>
            </a:r>
            <a:r>
              <a:rPr lang="it-IT" sz="2800" dirty="0">
                <a:solidFill>
                  <a:schemeClr val="tx1"/>
                </a:solidFill>
                <a:latin typeface="Bell MT" pitchFamily="18" charset="0"/>
              </a:rPr>
              <a:t>. </a:t>
            </a:r>
          </a:p>
          <a:p>
            <a:pPr algn="just">
              <a:buFontTx/>
              <a:buChar char="-"/>
            </a:pPr>
            <a:r>
              <a:rPr lang="it-IT" sz="2800" dirty="0" smtClean="0">
                <a:solidFill>
                  <a:schemeClr val="tx1"/>
                </a:solidFill>
                <a:latin typeface="Bell MT" pitchFamily="18" charset="0"/>
              </a:rPr>
              <a:t>Tale </a:t>
            </a:r>
            <a:r>
              <a:rPr lang="it-IT" sz="2800" dirty="0">
                <a:solidFill>
                  <a:schemeClr val="tx1"/>
                </a:solidFill>
                <a:latin typeface="Bell MT" pitchFamily="18" charset="0"/>
              </a:rPr>
              <a:t>numero si apre con </a:t>
            </a:r>
            <a:r>
              <a:rPr lang="it-IT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un’analogia </a:t>
            </a:r>
            <a:r>
              <a:rPr lang="it-IT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tra </a:t>
            </a:r>
            <a:r>
              <a:rPr lang="it-IT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collegio degli apostoli e collegio episcopale. </a:t>
            </a:r>
            <a:r>
              <a:rPr lang="it-IT" sz="2800" dirty="0">
                <a:solidFill>
                  <a:schemeClr val="tx1"/>
                </a:solidFill>
                <a:latin typeface="Bell MT" pitchFamily="18" charset="0"/>
              </a:rPr>
              <a:t>L’analogia </a:t>
            </a:r>
            <a:r>
              <a:rPr lang="it-IT" sz="2800" dirty="0" smtClean="0">
                <a:solidFill>
                  <a:schemeClr val="tx1"/>
                </a:solidFill>
                <a:latin typeface="Bell MT" pitchFamily="18" charset="0"/>
              </a:rPr>
              <a:t>fa </a:t>
            </a:r>
            <a:r>
              <a:rPr lang="it-IT" sz="2800" dirty="0">
                <a:solidFill>
                  <a:schemeClr val="tx1"/>
                </a:solidFill>
                <a:latin typeface="Bell MT" pitchFamily="18" charset="0"/>
              </a:rPr>
              <a:t>capire i punti di contatto, ma lascia spazio anche alle eventuali differenze tra i due collegi (quello apostolico rimane sempre un modello verso il quale tendere</a:t>
            </a:r>
            <a:r>
              <a:rPr lang="it-IT" sz="2800" dirty="0" smtClean="0">
                <a:solidFill>
                  <a:schemeClr val="tx1"/>
                </a:solidFill>
                <a:latin typeface="Bell MT" pitchFamily="18" charset="0"/>
              </a:rPr>
              <a:t>).</a:t>
            </a:r>
          </a:p>
          <a:p>
            <a:pPr algn="just">
              <a:buFontTx/>
              <a:buChar char="-"/>
            </a:pPr>
            <a:r>
              <a:rPr lang="it-IT" sz="2400" dirty="0" smtClean="0"/>
              <a:t/>
            </a:r>
            <a:br>
              <a:rPr lang="it-IT" sz="2400" dirty="0" smtClean="0"/>
            </a:b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864096"/>
          </a:xfrm>
        </p:spPr>
        <p:txBody>
          <a:bodyPr>
            <a:normAutofit/>
          </a:bodyPr>
          <a:lstStyle/>
          <a:p>
            <a:r>
              <a:rPr lang="it-IT" sz="3600" b="1" i="1" dirty="0" smtClean="0">
                <a:hlinkClick r:id="rId2"/>
              </a:rPr>
              <a:t>La gerarchia</a:t>
            </a:r>
            <a:endParaRPr lang="it-IT" sz="3600" b="1" i="1" dirty="0">
              <a:hlinkClick r:id="rId2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1052736"/>
            <a:ext cx="6400800" cy="5472608"/>
          </a:xfrm>
        </p:spPr>
        <p:txBody>
          <a:bodyPr>
            <a:normAutofit/>
          </a:bodyPr>
          <a:lstStyle/>
          <a:p>
            <a:pPr algn="just"/>
            <a:endParaRPr lang="it-IT" sz="2400" dirty="0" smtClean="0">
              <a:latin typeface="Bell MT" pitchFamily="18" charset="0"/>
            </a:endParaRPr>
          </a:p>
          <a:p>
            <a:pPr algn="just"/>
            <a:r>
              <a:rPr lang="it-IT" sz="3000" dirty="0" smtClean="0">
                <a:solidFill>
                  <a:schemeClr val="tx1"/>
                </a:solidFill>
                <a:latin typeface="Bell MT" pitchFamily="18" charset="0"/>
              </a:rPr>
              <a:t>Si </a:t>
            </a:r>
            <a:r>
              <a:rPr lang="it-IT" sz="3000" dirty="0">
                <a:solidFill>
                  <a:schemeClr val="tx1"/>
                </a:solidFill>
                <a:latin typeface="Bell MT" pitchFamily="18" charset="0"/>
              </a:rPr>
              <a:t>riafferma, dunque, che il </a:t>
            </a:r>
            <a:r>
              <a:rPr lang="it-IT" sz="3000" dirty="0" smtClean="0">
                <a:solidFill>
                  <a:schemeClr val="tx1"/>
                </a:solidFill>
                <a:latin typeface="Bell MT" pitchFamily="18" charset="0"/>
              </a:rPr>
              <a:t>vescovo, vive</a:t>
            </a:r>
            <a:r>
              <a:rPr lang="it-IT" sz="3000" dirty="0">
                <a:solidFill>
                  <a:schemeClr val="tx1"/>
                </a:solidFill>
                <a:latin typeface="Bell MT" pitchFamily="18" charset="0"/>
              </a:rPr>
              <a:t> </a:t>
            </a:r>
            <a:r>
              <a:rPr lang="it-IT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un rapporto di profonda comunione con gli altri vescovi</a:t>
            </a:r>
            <a:r>
              <a:rPr lang="it-IT" sz="3000" dirty="0">
                <a:solidFill>
                  <a:schemeClr val="tx1"/>
                </a:solidFill>
                <a:latin typeface="Bell MT" pitchFamily="18" charset="0"/>
              </a:rPr>
              <a:t>: è “</a:t>
            </a:r>
            <a:r>
              <a:rPr lang="it-IT" sz="3000" dirty="0" err="1">
                <a:solidFill>
                  <a:schemeClr val="tx1"/>
                </a:solidFill>
                <a:latin typeface="Bell MT" pitchFamily="18" charset="0"/>
              </a:rPr>
              <a:t>costitutivamente</a:t>
            </a:r>
            <a:r>
              <a:rPr lang="it-IT" sz="3000" dirty="0">
                <a:solidFill>
                  <a:schemeClr val="tx1"/>
                </a:solidFill>
                <a:latin typeface="Bell MT" pitchFamily="18" charset="0"/>
              </a:rPr>
              <a:t>” inserito in una realtà collegiale, come ci è testimoniato dagli apostoli e dalla prassi della chiesa dei primi secoli. </a:t>
            </a:r>
            <a:r>
              <a:rPr lang="it-IT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Non è un “battitore libero”.</a:t>
            </a:r>
          </a:p>
          <a:p>
            <a:r>
              <a:rPr lang="it-IT" sz="2400" dirty="0" smtClean="0"/>
              <a:t/>
            </a:r>
            <a:br>
              <a:rPr lang="it-IT" sz="2400" dirty="0" smtClean="0"/>
            </a:b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763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864096"/>
          </a:xfrm>
        </p:spPr>
        <p:txBody>
          <a:bodyPr>
            <a:normAutofit/>
          </a:bodyPr>
          <a:lstStyle/>
          <a:p>
            <a:r>
              <a:rPr lang="it-IT" sz="3600" b="1" i="1" dirty="0" smtClean="0">
                <a:hlinkClick r:id="rId2"/>
              </a:rPr>
              <a:t>La gerarchia</a:t>
            </a:r>
            <a:endParaRPr lang="it-IT" sz="3600" b="1" i="1" dirty="0">
              <a:hlinkClick r:id="rId2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1052736"/>
            <a:ext cx="6400800" cy="5472608"/>
          </a:xfrm>
        </p:spPr>
        <p:txBody>
          <a:bodyPr>
            <a:normAutofit/>
          </a:bodyPr>
          <a:lstStyle/>
          <a:p>
            <a:pPr algn="just"/>
            <a:endParaRPr lang="it-IT" sz="2400" dirty="0" smtClean="0">
              <a:latin typeface="Bell MT" pitchFamily="18" charset="0"/>
            </a:endParaRPr>
          </a:p>
          <a:p>
            <a:pPr algn="just"/>
            <a:r>
              <a:rPr lang="it-IT" sz="2800" dirty="0">
                <a:solidFill>
                  <a:schemeClr val="tx1"/>
                </a:solidFill>
                <a:latin typeface="Bell MT" pitchFamily="18" charset="0"/>
              </a:rPr>
              <a:t>La seconda parte del n. 22 precisa </a:t>
            </a:r>
            <a:r>
              <a:rPr lang="it-IT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il rapporto tra collegio episcopale e ruolo del papa. </a:t>
            </a:r>
            <a:r>
              <a:rPr lang="it-IT" sz="2800" dirty="0">
                <a:solidFill>
                  <a:schemeClr val="tx1"/>
                </a:solidFill>
                <a:latin typeface="Bell MT" pitchFamily="18" charset="0"/>
              </a:rPr>
              <a:t>Dopo aver detto che il vescovo è inserito “</a:t>
            </a:r>
            <a:r>
              <a:rPr lang="it-IT" sz="2800" dirty="0" err="1">
                <a:solidFill>
                  <a:schemeClr val="tx1"/>
                </a:solidFill>
                <a:latin typeface="Bell MT" pitchFamily="18" charset="0"/>
              </a:rPr>
              <a:t>costituitivamente</a:t>
            </a:r>
            <a:r>
              <a:rPr lang="it-IT" sz="2800" dirty="0">
                <a:solidFill>
                  <a:schemeClr val="tx1"/>
                </a:solidFill>
                <a:latin typeface="Bell MT" pitchFamily="18" charset="0"/>
              </a:rPr>
              <a:t>” nel collegio dei vescovi, ribadisce che questo </a:t>
            </a:r>
            <a:r>
              <a:rPr lang="it-IT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collegio è strutturato gerarchicamente e che “non ha autorità” se non insieme ed in piena comunione con il papa</a:t>
            </a:r>
            <a:r>
              <a:rPr lang="it-IT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.</a:t>
            </a:r>
          </a:p>
          <a:p>
            <a:pPr algn="just"/>
            <a:r>
              <a:rPr lang="it-IT" sz="2400" dirty="0" smtClean="0"/>
              <a:t/>
            </a:r>
            <a:br>
              <a:rPr lang="it-IT" sz="2400" dirty="0" smtClean="0"/>
            </a:b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864096"/>
          </a:xfrm>
        </p:spPr>
        <p:txBody>
          <a:bodyPr>
            <a:normAutofit/>
          </a:bodyPr>
          <a:lstStyle/>
          <a:p>
            <a:r>
              <a:rPr lang="it-IT" sz="3600" b="1" i="1" dirty="0" smtClean="0">
                <a:hlinkClick r:id="rId2"/>
              </a:rPr>
              <a:t>La gerarchia</a:t>
            </a:r>
            <a:endParaRPr lang="it-IT" sz="3600" b="1" i="1" dirty="0">
              <a:hlinkClick r:id="rId2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59632" y="1196752"/>
            <a:ext cx="6400800" cy="58326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3000" dirty="0" smtClean="0">
                <a:solidFill>
                  <a:schemeClr val="tx1"/>
                </a:solidFill>
                <a:latin typeface="Bell MT" pitchFamily="18" charset="0"/>
              </a:rPr>
              <a:t>Problema</a:t>
            </a:r>
            <a:r>
              <a:rPr lang="it-IT" sz="3000" dirty="0">
                <a:solidFill>
                  <a:schemeClr val="tx1"/>
                </a:solidFill>
                <a:latin typeface="Bell MT" pitchFamily="18" charset="0"/>
              </a:rPr>
              <a:t>. </a:t>
            </a:r>
            <a:r>
              <a:rPr lang="it-IT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Chi è “soggetto di autorità” nella chiesa?</a:t>
            </a:r>
            <a:r>
              <a:rPr lang="it-IT" sz="3000" dirty="0">
                <a:solidFill>
                  <a:schemeClr val="tx1"/>
                </a:solidFill>
                <a:latin typeface="Bell MT" pitchFamily="18" charset="0"/>
              </a:rPr>
              <a:t> Il collegio dei vescovi o il papa? Per capirci, chi è che comanda e con chi bisogna essere in comunione. La LG non dà una risposta, ma fa capire che bisogna entrare nella logica della “unità nella varietà”. </a:t>
            </a:r>
            <a:r>
              <a:rPr lang="it-IT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La comunione del papa (unità della chiesa) con tutti i vescovi (collegio episcopale/varietà nella chiesa) dovrebbe sciogliere questo dilemma</a:t>
            </a:r>
            <a:r>
              <a:rPr lang="it-IT" sz="3000" dirty="0">
                <a:solidFill>
                  <a:schemeClr val="tx1"/>
                </a:solidFill>
                <a:latin typeface="Bell MT" pitchFamily="18" charset="0"/>
              </a:rPr>
              <a:t>. Ma se non c’è comunione?</a:t>
            </a:r>
          </a:p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864096"/>
          </a:xfrm>
        </p:spPr>
        <p:txBody>
          <a:bodyPr>
            <a:normAutofit/>
          </a:bodyPr>
          <a:lstStyle/>
          <a:p>
            <a:r>
              <a:rPr lang="it-IT" sz="3600" b="1" i="1" dirty="0" smtClean="0">
                <a:hlinkClick r:id="rId2"/>
              </a:rPr>
              <a:t>La gerarchia</a:t>
            </a:r>
            <a:endParaRPr lang="it-IT" sz="3600" b="1" i="1" dirty="0">
              <a:hlinkClick r:id="rId2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1052736"/>
            <a:ext cx="6400800" cy="5472608"/>
          </a:xfrm>
        </p:spPr>
        <p:txBody>
          <a:bodyPr>
            <a:normAutofit fontScale="92500" lnSpcReduction="10000"/>
          </a:bodyPr>
          <a:lstStyle/>
          <a:p>
            <a:pPr algn="just"/>
            <a:endParaRPr lang="it-IT" sz="2400" dirty="0" smtClean="0">
              <a:latin typeface="Bell MT" pitchFamily="18" charset="0"/>
            </a:endParaRPr>
          </a:p>
          <a:p>
            <a:pPr algn="just"/>
            <a:r>
              <a:rPr lang="it-IT" sz="3000" dirty="0" smtClean="0">
                <a:solidFill>
                  <a:schemeClr val="tx1"/>
                </a:solidFill>
                <a:latin typeface="Bell MT" pitchFamily="18" charset="0"/>
              </a:rPr>
              <a:t>Per </a:t>
            </a:r>
            <a:r>
              <a:rPr lang="it-IT" sz="3000" dirty="0">
                <a:solidFill>
                  <a:schemeClr val="tx1"/>
                </a:solidFill>
                <a:latin typeface="Bell MT" pitchFamily="18" charset="0"/>
              </a:rPr>
              <a:t>precisare ulteriormente il rapporto tra collegio episcopale e papato, Paolo VI ha chiesto di apporre una “nota esplicativa previa” alla LG</a:t>
            </a:r>
            <a:r>
              <a:rPr lang="it-IT" sz="3000" dirty="0" smtClean="0">
                <a:solidFill>
                  <a:schemeClr val="tx1"/>
                </a:solidFill>
                <a:latin typeface="Bell MT" pitchFamily="18" charset="0"/>
              </a:rPr>
              <a:t>.</a:t>
            </a:r>
          </a:p>
          <a:p>
            <a:pPr algn="just"/>
            <a:r>
              <a:rPr lang="it-IT" sz="3000" dirty="0">
                <a:solidFill>
                  <a:schemeClr val="tx1"/>
                </a:solidFill>
                <a:latin typeface="Bell MT" pitchFamily="18" charset="0"/>
              </a:rPr>
              <a:t>Il </a:t>
            </a:r>
            <a:r>
              <a:rPr lang="it-IT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numero 22 </a:t>
            </a:r>
            <a:r>
              <a:rPr lang="it-IT" sz="3000" dirty="0">
                <a:solidFill>
                  <a:schemeClr val="tx1"/>
                </a:solidFill>
                <a:latin typeface="Bell MT" pitchFamily="18" charset="0"/>
              </a:rPr>
              <a:t>si chiude con un </a:t>
            </a:r>
            <a:r>
              <a:rPr lang="it-IT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riferimento al Concilio ecumenico e con un accenno ad altre forme di espressione della collegialità </a:t>
            </a:r>
            <a:r>
              <a:rPr lang="it-IT" sz="3000" dirty="0">
                <a:solidFill>
                  <a:schemeClr val="tx1"/>
                </a:solidFill>
                <a:latin typeface="Bell MT" pitchFamily="18" charset="0"/>
              </a:rPr>
              <a:t>dell’episcopato, </a:t>
            </a:r>
            <a:r>
              <a:rPr lang="it-IT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sempre sotto la potestà del papa.</a:t>
            </a:r>
          </a:p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92525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864096"/>
          </a:xfrm>
        </p:spPr>
        <p:txBody>
          <a:bodyPr>
            <a:normAutofit/>
          </a:bodyPr>
          <a:lstStyle/>
          <a:p>
            <a:r>
              <a:rPr lang="it-IT" sz="3600" b="1" i="1" dirty="0" smtClean="0">
                <a:hlinkClick r:id="rId2"/>
              </a:rPr>
              <a:t>La gerarchia</a:t>
            </a:r>
            <a:endParaRPr lang="it-IT" sz="3600" b="1" i="1" dirty="0">
              <a:hlinkClick r:id="rId2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1052736"/>
            <a:ext cx="6400800" cy="5472608"/>
          </a:xfrm>
        </p:spPr>
        <p:txBody>
          <a:bodyPr>
            <a:normAutofit fontScale="92500"/>
          </a:bodyPr>
          <a:lstStyle/>
          <a:p>
            <a:pPr algn="just"/>
            <a:endParaRPr lang="it-IT" sz="2400" dirty="0" smtClean="0">
              <a:latin typeface="Bell MT" pitchFamily="18" charset="0"/>
            </a:endParaRPr>
          </a:p>
          <a:p>
            <a:pPr algn="just"/>
            <a:r>
              <a:rPr lang="it-IT" sz="2600" dirty="0">
                <a:solidFill>
                  <a:schemeClr val="tx1"/>
                </a:solidFill>
                <a:latin typeface="Bell MT" pitchFamily="18" charset="0"/>
              </a:rPr>
              <a:t>Il </a:t>
            </a:r>
            <a:r>
              <a:rPr lang="it-IT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n. 23 </a:t>
            </a:r>
            <a:r>
              <a:rPr lang="it-IT" sz="2600" dirty="0">
                <a:solidFill>
                  <a:schemeClr val="tx1"/>
                </a:solidFill>
                <a:latin typeface="Bell MT" pitchFamily="18" charset="0"/>
              </a:rPr>
              <a:t>mette in luce </a:t>
            </a:r>
            <a:r>
              <a:rPr lang="it-IT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il rapporto tra vescovi e chiese particolari,</a:t>
            </a:r>
            <a:r>
              <a:rPr lang="it-IT" sz="2600" dirty="0">
                <a:solidFill>
                  <a:schemeClr val="tx1"/>
                </a:solidFill>
                <a:latin typeface="Bell MT" pitchFamily="18" charset="0"/>
              </a:rPr>
              <a:t> senza dimenticare il riferimento al papa e alla chiesa universale. È un testo molto importante, </a:t>
            </a:r>
            <a:r>
              <a:rPr lang="it-IT" sz="2600" dirty="0" smtClean="0">
                <a:solidFill>
                  <a:schemeClr val="tx1"/>
                </a:solidFill>
                <a:latin typeface="Bell MT" pitchFamily="18" charset="0"/>
              </a:rPr>
              <a:t>nel </a:t>
            </a:r>
            <a:r>
              <a:rPr lang="it-IT" sz="2600" dirty="0">
                <a:solidFill>
                  <a:schemeClr val="tx1"/>
                </a:solidFill>
                <a:latin typeface="Bell MT" pitchFamily="18" charset="0"/>
              </a:rPr>
              <a:t>quale </a:t>
            </a:r>
            <a:r>
              <a:rPr lang="it-IT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si afferma che tutta la realtà ecclesiale sussiste in ogni diocesi (chiesa particolare, in comunione con il suo vescovo) </a:t>
            </a:r>
            <a:r>
              <a:rPr lang="it-IT" sz="2600" dirty="0">
                <a:solidFill>
                  <a:schemeClr val="tx1"/>
                </a:solidFill>
                <a:latin typeface="Bell MT" pitchFamily="18" charset="0"/>
              </a:rPr>
              <a:t>ed inoltre che ogni diocesi contribuisce a all’edificazione di tutta la chiesa.</a:t>
            </a:r>
          </a:p>
          <a:p>
            <a:pPr algn="just"/>
            <a:endParaRPr lang="it-IT" sz="2600" dirty="0" smtClean="0">
              <a:solidFill>
                <a:schemeClr val="tx1"/>
              </a:solidFill>
              <a:latin typeface="Bell MT" pitchFamily="18" charset="0"/>
            </a:endParaRPr>
          </a:p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720080"/>
          </a:xfrm>
        </p:spPr>
        <p:txBody>
          <a:bodyPr>
            <a:normAutofit/>
          </a:bodyPr>
          <a:lstStyle/>
          <a:p>
            <a:r>
              <a:rPr lang="it-IT" sz="3600" b="1" i="1" dirty="0" smtClean="0">
                <a:hlinkClick r:id="rId2"/>
              </a:rPr>
              <a:t>La gerarchia</a:t>
            </a:r>
            <a:endParaRPr lang="it-IT" sz="3600" b="1" i="1" dirty="0">
              <a:hlinkClick r:id="rId2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908720"/>
            <a:ext cx="6400800" cy="5616624"/>
          </a:xfrm>
        </p:spPr>
        <p:txBody>
          <a:bodyPr>
            <a:noAutofit/>
          </a:bodyPr>
          <a:lstStyle/>
          <a:p>
            <a:pPr algn="just"/>
            <a:endParaRPr lang="it-IT" sz="2400" dirty="0" smtClean="0">
              <a:solidFill>
                <a:schemeClr val="tx1"/>
              </a:solidFill>
              <a:latin typeface="Bell MT" pitchFamily="18" charset="0"/>
            </a:endParaRPr>
          </a:p>
          <a:p>
            <a:pPr algn="just"/>
            <a:r>
              <a:rPr lang="it-IT" sz="2400" dirty="0" smtClean="0">
                <a:solidFill>
                  <a:schemeClr val="tx1"/>
                </a:solidFill>
                <a:latin typeface="Bell MT" pitchFamily="18" charset="0"/>
              </a:rPr>
              <a:t>Anche </a:t>
            </a:r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qui potremmo chiederci, </a:t>
            </a:r>
            <a:r>
              <a:rPr lang="it-IT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ma chi è la chiesa di Cristo?</a:t>
            </a:r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 È la chiesa “universale” (il papa e tutti i credenti dispersi nell’orbe terraqueo)? Oppure è l’insieme delle chiese particolari</a:t>
            </a:r>
            <a:r>
              <a:rPr lang="it-IT" sz="2400" dirty="0" smtClean="0">
                <a:solidFill>
                  <a:schemeClr val="tx1"/>
                </a:solidFill>
                <a:latin typeface="Bell MT" pitchFamily="18" charset="0"/>
              </a:rPr>
              <a:t>?</a:t>
            </a:r>
          </a:p>
          <a:p>
            <a:pPr algn="just"/>
            <a:r>
              <a:rPr lang="it-IT" sz="2400" dirty="0" smtClean="0">
                <a:solidFill>
                  <a:schemeClr val="tx1"/>
                </a:solidFill>
                <a:latin typeface="Bell MT" pitchFamily="18" charset="0"/>
              </a:rPr>
              <a:t>Come </a:t>
            </a:r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prima, la risposta è solo suggerita dal testo della LG: </a:t>
            </a:r>
            <a:r>
              <a:rPr lang="it-IT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la chiesa è data dalla comunione di tutte le chiese particolari con la chiesa universale. Le prime esprimono la varietà, la seconda esprime l’unità. </a:t>
            </a:r>
          </a:p>
          <a:p>
            <a:pPr algn="just"/>
            <a:r>
              <a:rPr lang="it-IT" sz="2400" dirty="0" smtClean="0">
                <a:solidFill>
                  <a:schemeClr val="tx1"/>
                </a:solidFill>
                <a:latin typeface="Bell MT" pitchFamily="18" charset="0"/>
              </a:rPr>
              <a:t>Il </a:t>
            </a:r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principio di “comunione” salvaguarda dalla contrapposizione delle prime dalla seconda</a:t>
            </a:r>
            <a:r>
              <a:rPr lang="it-IT" sz="2600" dirty="0">
                <a:solidFill>
                  <a:schemeClr val="tx1"/>
                </a:solidFill>
                <a:latin typeface="Bell MT" pitchFamily="18" charset="0"/>
              </a:rPr>
              <a:t>.</a:t>
            </a:r>
          </a:p>
          <a:p>
            <a:pPr algn="just"/>
            <a:r>
              <a:rPr lang="it-IT" sz="2600" dirty="0" smtClean="0"/>
              <a:t/>
            </a:r>
            <a:br>
              <a:rPr lang="it-IT" sz="2600" dirty="0" smtClean="0"/>
            </a:br>
            <a:endParaRPr lang="it-IT" sz="26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13580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864096"/>
          </a:xfrm>
        </p:spPr>
        <p:txBody>
          <a:bodyPr>
            <a:normAutofit/>
          </a:bodyPr>
          <a:lstStyle/>
          <a:p>
            <a:r>
              <a:rPr lang="it-IT" sz="3600" b="1" i="1" dirty="0" smtClean="0">
                <a:hlinkClick r:id="rId2"/>
              </a:rPr>
              <a:t>La gerarchia</a:t>
            </a:r>
            <a:endParaRPr lang="it-IT" sz="3600" b="1" i="1" dirty="0">
              <a:hlinkClick r:id="rId2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43608" y="908720"/>
            <a:ext cx="6984776" cy="5616624"/>
          </a:xfrm>
        </p:spPr>
        <p:txBody>
          <a:bodyPr>
            <a:normAutofit/>
          </a:bodyPr>
          <a:lstStyle/>
          <a:p>
            <a:pPr algn="just"/>
            <a:endParaRPr lang="it-IT" sz="2400" dirty="0" smtClean="0">
              <a:latin typeface="Bell MT" pitchFamily="18" charset="0"/>
            </a:endParaRPr>
          </a:p>
          <a:p>
            <a:pPr algn="just"/>
            <a:r>
              <a:rPr lang="it-IT" sz="2800" dirty="0" smtClean="0">
                <a:solidFill>
                  <a:schemeClr val="tx1"/>
                </a:solidFill>
                <a:latin typeface="Bell MT" pitchFamily="18" charset="0"/>
              </a:rPr>
              <a:t>La parte successiva del n. 23 insiste sulla </a:t>
            </a:r>
            <a:r>
              <a:rPr lang="it-IT" sz="2800" b="1" dirty="0" smtClean="0">
                <a:solidFill>
                  <a:srgbClr val="FF0000"/>
                </a:solidFill>
                <a:latin typeface="Bell MT" pitchFamily="18" charset="0"/>
              </a:rPr>
              <a:t>necessità della collaborazione</a:t>
            </a:r>
            <a:r>
              <a:rPr lang="it-IT" sz="2800" dirty="0" smtClean="0">
                <a:solidFill>
                  <a:srgbClr val="FF0000"/>
                </a:solidFill>
                <a:latin typeface="Bell MT" pitchFamily="18" charset="0"/>
              </a:rPr>
              <a:t> tra chiese particolari. </a:t>
            </a:r>
          </a:p>
          <a:p>
            <a:pPr algn="just"/>
            <a:endParaRPr lang="it-IT" sz="2800" dirty="0" smtClean="0">
              <a:solidFill>
                <a:schemeClr val="tx1"/>
              </a:solidFill>
              <a:latin typeface="Bell MT" pitchFamily="18" charset="0"/>
            </a:endParaRPr>
          </a:p>
          <a:p>
            <a:pPr algn="just"/>
            <a:r>
              <a:rPr lang="it-IT" sz="2800" dirty="0" smtClean="0">
                <a:solidFill>
                  <a:schemeClr val="tx1"/>
                </a:solidFill>
                <a:latin typeface="Bell MT" pitchFamily="18" charset="0"/>
              </a:rPr>
              <a:t>La parte finale si chiude con un riferimento alle forme storiche di collaborazione tra chiese particolari (chiese patriarcali e conferenze episcopali).</a:t>
            </a:r>
          </a:p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/>
          </a:bodyPr>
          <a:lstStyle/>
          <a:p>
            <a:r>
              <a:rPr lang="it-IT" sz="3600" b="1" i="1" dirty="0" smtClean="0">
                <a:hlinkClick r:id="rId2"/>
              </a:rPr>
              <a:t>Visione </a:t>
            </a:r>
            <a:r>
              <a:rPr lang="it-IT" sz="3600" b="1" i="1" dirty="0">
                <a:hlinkClick r:id="rId2"/>
              </a:rPr>
              <a:t>generale della Lumen </a:t>
            </a:r>
            <a:r>
              <a:rPr lang="it-IT" sz="3600" b="1" i="1" dirty="0" err="1">
                <a:hlinkClick r:id="rId2"/>
              </a:rPr>
              <a:t>Gentium</a:t>
            </a:r>
            <a:endParaRPr lang="it-IT" sz="3600" b="1" i="1" dirty="0">
              <a:hlinkClick r:id="rId2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1700808"/>
            <a:ext cx="6400800" cy="417646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it-IT" sz="4400" dirty="0">
                <a:solidFill>
                  <a:schemeClr val="tx1"/>
                </a:solidFill>
                <a:latin typeface="Bell MT" pitchFamily="18" charset="0"/>
              </a:rPr>
              <a:t>La LG è il documento nel quale è più </a:t>
            </a:r>
            <a:r>
              <a:rPr lang="it-IT" sz="4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evidente il richiamo al Vaticano I, </a:t>
            </a:r>
            <a:r>
              <a:rPr lang="it-IT" sz="4400" dirty="0">
                <a:solidFill>
                  <a:schemeClr val="tx1"/>
                </a:solidFill>
                <a:latin typeface="Bell MT" pitchFamily="18" charset="0"/>
              </a:rPr>
              <a:t>che aveva lasciato incompiuto proprio il testo sulla chiesa. In essa, tuttavia, il discorso viene ripreso, ma in modo diverso.</a:t>
            </a:r>
          </a:p>
          <a:p>
            <a:pPr algn="just"/>
            <a:r>
              <a:rPr lang="it-IT" sz="4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La LG dice, sì, l'identità della </a:t>
            </a:r>
            <a:r>
              <a:rPr lang="it-IT" sz="4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chiesa</a:t>
            </a:r>
            <a:r>
              <a:rPr lang="it-IT" sz="4400" dirty="0">
                <a:solidFill>
                  <a:schemeClr val="tx1"/>
                </a:solidFill>
                <a:latin typeface="Bell MT" pitchFamily="18" charset="0"/>
              </a:rPr>
              <a:t>, tuttavia essa va letta in concomitanza degli altri testi conciliari (GS, AG, UR, OE, AA, </a:t>
            </a:r>
            <a:r>
              <a:rPr lang="it-IT" sz="4400" dirty="0" err="1">
                <a:solidFill>
                  <a:schemeClr val="tx1"/>
                </a:solidFill>
                <a:latin typeface="Bell MT" pitchFamily="18" charset="0"/>
              </a:rPr>
              <a:t>CD</a:t>
            </a:r>
            <a:r>
              <a:rPr lang="it-IT" sz="4400" dirty="0">
                <a:solidFill>
                  <a:schemeClr val="tx1"/>
                </a:solidFill>
                <a:latin typeface="Bell MT" pitchFamily="18" charset="0"/>
              </a:rPr>
              <a:t>, PC, PO...). </a:t>
            </a:r>
            <a:r>
              <a:rPr lang="it-IT" sz="45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Non dice il tutto della chiesa</a:t>
            </a:r>
            <a:r>
              <a:rPr lang="it-IT" sz="4400" dirty="0">
                <a:solidFill>
                  <a:schemeClr val="tx1"/>
                </a:solidFill>
                <a:latin typeface="Bell MT" pitchFamily="18" charset="0"/>
              </a:rPr>
              <a:t>. Nemmeno dice tutto in riferimento alla "dimensione interna".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6102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864096"/>
          </a:xfrm>
        </p:spPr>
        <p:txBody>
          <a:bodyPr>
            <a:normAutofit/>
          </a:bodyPr>
          <a:lstStyle/>
          <a:p>
            <a:r>
              <a:rPr lang="it-IT" sz="3600" b="1" i="1" dirty="0" smtClean="0">
                <a:hlinkClick r:id="rId2"/>
              </a:rPr>
              <a:t>La gerarchia</a:t>
            </a:r>
            <a:endParaRPr lang="it-IT" sz="3600" b="1" i="1" dirty="0">
              <a:hlinkClick r:id="rId2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1052736"/>
            <a:ext cx="6400800" cy="5472608"/>
          </a:xfrm>
        </p:spPr>
        <p:txBody>
          <a:bodyPr>
            <a:normAutofit/>
          </a:bodyPr>
          <a:lstStyle/>
          <a:p>
            <a:pPr algn="just"/>
            <a:endParaRPr lang="it-IT" sz="2400" dirty="0" smtClean="0">
              <a:latin typeface="Bell MT" pitchFamily="18" charset="0"/>
            </a:endParaRPr>
          </a:p>
          <a:p>
            <a:pPr algn="just"/>
            <a:r>
              <a:rPr lang="it-IT" sz="3100" dirty="0">
                <a:solidFill>
                  <a:schemeClr val="tx1"/>
                </a:solidFill>
                <a:latin typeface="Bell MT" pitchFamily="18" charset="0"/>
              </a:rPr>
              <a:t>Problema. </a:t>
            </a:r>
            <a:r>
              <a:rPr lang="it-IT" sz="3100" dirty="0">
                <a:solidFill>
                  <a:srgbClr val="FF0000"/>
                </a:solidFill>
                <a:latin typeface="Bell MT" pitchFamily="18" charset="0"/>
              </a:rPr>
              <a:t>Chi è “soggetto di autorità” nella chiesa?</a:t>
            </a:r>
            <a:r>
              <a:rPr lang="it-IT" sz="3100" dirty="0">
                <a:solidFill>
                  <a:schemeClr val="tx1"/>
                </a:solidFill>
                <a:latin typeface="Bell MT" pitchFamily="18" charset="0"/>
              </a:rPr>
              <a:t> Il </a:t>
            </a:r>
            <a:r>
              <a:rPr lang="it-IT" sz="3100" dirty="0">
                <a:solidFill>
                  <a:srgbClr val="FF0000"/>
                </a:solidFill>
                <a:latin typeface="Bell MT" pitchFamily="18" charset="0"/>
              </a:rPr>
              <a:t>collegio dei vescovi </a:t>
            </a:r>
            <a:r>
              <a:rPr lang="it-IT" sz="3100" dirty="0">
                <a:solidFill>
                  <a:schemeClr val="tx1"/>
                </a:solidFill>
                <a:latin typeface="Bell MT" pitchFamily="18" charset="0"/>
              </a:rPr>
              <a:t>o il </a:t>
            </a:r>
            <a:r>
              <a:rPr lang="it-IT" sz="3100" dirty="0">
                <a:solidFill>
                  <a:srgbClr val="FF0000"/>
                </a:solidFill>
                <a:latin typeface="Bell MT" pitchFamily="18" charset="0"/>
              </a:rPr>
              <a:t>papa? </a:t>
            </a:r>
            <a:r>
              <a:rPr lang="it-IT" sz="3100" dirty="0">
                <a:solidFill>
                  <a:schemeClr val="tx1"/>
                </a:solidFill>
                <a:latin typeface="Bell MT" pitchFamily="18" charset="0"/>
              </a:rPr>
              <a:t>Per capirci, chi è che comanda e con chi bisogna essere in </a:t>
            </a:r>
            <a:r>
              <a:rPr lang="it-IT" sz="3100" dirty="0" smtClean="0">
                <a:solidFill>
                  <a:schemeClr val="tx1"/>
                </a:solidFill>
                <a:latin typeface="Bell MT" pitchFamily="18" charset="0"/>
              </a:rPr>
              <a:t>comunione. La </a:t>
            </a:r>
            <a:r>
              <a:rPr lang="it-IT" sz="3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LG</a:t>
            </a:r>
            <a:r>
              <a:rPr lang="it-IT" sz="3100" dirty="0">
                <a:solidFill>
                  <a:schemeClr val="tx1"/>
                </a:solidFill>
                <a:latin typeface="Bell MT" pitchFamily="18" charset="0"/>
              </a:rPr>
              <a:t> non dà una risposta, </a:t>
            </a:r>
            <a:r>
              <a:rPr lang="it-IT" sz="3100" dirty="0" smtClean="0">
                <a:solidFill>
                  <a:schemeClr val="tx1"/>
                </a:solidFill>
                <a:latin typeface="Bell MT" pitchFamily="18" charset="0"/>
              </a:rPr>
              <a:t>ma </a:t>
            </a:r>
            <a:r>
              <a:rPr lang="it-IT" sz="3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fa capire che bisogna entrare nella logica della “unità nella varietà</a:t>
            </a:r>
            <a:r>
              <a:rPr lang="it-IT" sz="3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”.</a:t>
            </a:r>
            <a:endParaRPr lang="it-IT" sz="31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864096"/>
          </a:xfrm>
        </p:spPr>
        <p:txBody>
          <a:bodyPr>
            <a:normAutofit/>
          </a:bodyPr>
          <a:lstStyle/>
          <a:p>
            <a:r>
              <a:rPr lang="it-IT" sz="3600" b="1" i="1" dirty="0" smtClean="0">
                <a:hlinkClick r:id="rId2"/>
              </a:rPr>
              <a:t>La gerarchia</a:t>
            </a:r>
            <a:endParaRPr lang="it-IT" sz="3600" b="1" i="1" dirty="0">
              <a:hlinkClick r:id="rId2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1052736"/>
            <a:ext cx="6400800" cy="5472608"/>
          </a:xfrm>
        </p:spPr>
        <p:txBody>
          <a:bodyPr>
            <a:normAutofit fontScale="92500" lnSpcReduction="10000"/>
          </a:bodyPr>
          <a:lstStyle/>
          <a:p>
            <a:pPr algn="just"/>
            <a:endParaRPr lang="it-IT" sz="2400" dirty="0" smtClean="0">
              <a:latin typeface="Bell MT" pitchFamily="18" charset="0"/>
            </a:endParaRPr>
          </a:p>
          <a:p>
            <a:pPr algn="just"/>
            <a:r>
              <a:rPr lang="it-IT" sz="3000" dirty="0" smtClean="0">
                <a:solidFill>
                  <a:schemeClr val="tx1"/>
                </a:solidFill>
                <a:latin typeface="Bell MT" pitchFamily="18" charset="0"/>
              </a:rPr>
              <a:t>La </a:t>
            </a:r>
            <a:r>
              <a:rPr lang="it-IT" sz="3000" dirty="0">
                <a:solidFill>
                  <a:schemeClr val="tx1"/>
                </a:solidFill>
                <a:latin typeface="Bell MT" pitchFamily="18" charset="0"/>
              </a:rPr>
              <a:t>comunione del papa (unità della chiesa) con tutti i vescovi (collegio episcopale/varietà nella chiesa) dovrebbe sciogliere questo dilemma. Ma se non c’è comunione?</a:t>
            </a:r>
          </a:p>
          <a:p>
            <a:pPr algn="just"/>
            <a:r>
              <a:rPr lang="it-IT" sz="3000" dirty="0">
                <a:solidFill>
                  <a:schemeClr val="tx1"/>
                </a:solidFill>
                <a:latin typeface="Bell MT" pitchFamily="18" charset="0"/>
              </a:rPr>
              <a:t>Per precisare ulteriormente il rapporto tra collegio episcopale e papato, Paolo </a:t>
            </a:r>
            <a:r>
              <a:rPr lang="it-IT" sz="3000" dirty="0" err="1">
                <a:solidFill>
                  <a:schemeClr val="tx1"/>
                </a:solidFill>
                <a:latin typeface="Bell MT" pitchFamily="18" charset="0"/>
              </a:rPr>
              <a:t>VI</a:t>
            </a:r>
            <a:r>
              <a:rPr lang="it-IT" sz="3000" dirty="0">
                <a:solidFill>
                  <a:schemeClr val="tx1"/>
                </a:solidFill>
                <a:latin typeface="Bell MT" pitchFamily="18" charset="0"/>
              </a:rPr>
              <a:t> ha chiesto di apporre una “nota esplicativa previa” alla LG.</a:t>
            </a:r>
          </a:p>
          <a:p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400" dirty="0" smtClean="0"/>
              <a:t/>
            </a:r>
            <a:br>
              <a:rPr lang="it-IT" sz="2400" dirty="0" smtClean="0"/>
            </a:b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21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0768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/>
          </a:bodyPr>
          <a:lstStyle/>
          <a:p>
            <a:r>
              <a:rPr lang="it-IT" sz="3600" b="1" i="1" dirty="0" smtClean="0">
                <a:hlinkClick r:id="rId2"/>
              </a:rPr>
              <a:t>I </a:t>
            </a:r>
            <a:r>
              <a:rPr lang="it-IT" sz="3600" b="1" i="1" dirty="0">
                <a:hlinkClick r:id="rId2"/>
              </a:rPr>
              <a:t>laici nella chiesa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1700808"/>
            <a:ext cx="6400800" cy="475252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Il laico </a:t>
            </a:r>
            <a:r>
              <a:rPr 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partecipa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 della </a:t>
            </a:r>
            <a:r>
              <a:rPr 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vita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 e delle </a:t>
            </a:r>
            <a:r>
              <a:rPr 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virtù 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del Cristo, anzitutto del Sacerdozio.</a:t>
            </a:r>
            <a:r>
              <a:rPr lang="it-IT" dirty="0">
                <a:solidFill>
                  <a:schemeClr val="tx1"/>
                </a:solidFill>
                <a:latin typeface="Bell MT" pitchFamily="18" charset="0"/>
              </a:rPr>
              <a:t> Questo è facoltà molto straordinaria perché conferisce al laico di poter dare alla sua vita una dimensione religiosa.</a:t>
            </a:r>
          </a:p>
          <a:p>
            <a:pPr algn="just"/>
            <a:r>
              <a:rPr lang="it-IT" dirty="0">
                <a:solidFill>
                  <a:schemeClr val="tx1"/>
                </a:solidFill>
                <a:latin typeface="Bell MT" pitchFamily="18" charset="0"/>
              </a:rPr>
              <a:t>Esso </a:t>
            </a:r>
            <a:r>
              <a:rPr lang="it-IT" b="1" dirty="0">
                <a:solidFill>
                  <a:schemeClr val="tx1"/>
                </a:solidFill>
                <a:latin typeface="Bell MT" pitchFamily="18" charset="0"/>
              </a:rPr>
              <a:t>partecipa</a:t>
            </a:r>
            <a:r>
              <a:rPr lang="it-IT" dirty="0">
                <a:solidFill>
                  <a:schemeClr val="tx1"/>
                </a:solidFill>
                <a:latin typeface="Bell MT" pitchFamily="18" charset="0"/>
              </a:rPr>
              <a:t> anche della qualità </a:t>
            </a:r>
            <a:r>
              <a:rPr lang="it-IT" sz="3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profetica</a:t>
            </a:r>
            <a:r>
              <a:rPr lang="it-IT" dirty="0">
                <a:solidFill>
                  <a:schemeClr val="tx1"/>
                </a:solidFill>
                <a:latin typeface="Bell MT" pitchFamily="18" charset="0"/>
              </a:rPr>
              <a:t> del Cristo.</a:t>
            </a:r>
          </a:p>
          <a:p>
            <a:pPr algn="just"/>
            <a:r>
              <a:rPr lang="it-IT" dirty="0">
                <a:solidFill>
                  <a:schemeClr val="tx1"/>
                </a:solidFill>
                <a:latin typeface="Bell MT" pitchFamily="18" charset="0"/>
              </a:rPr>
              <a:t>Però non agisce isolatamente </a:t>
            </a:r>
            <a:r>
              <a:rPr lang="it-IT" sz="3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ma è legato ai pastori</a:t>
            </a:r>
            <a:r>
              <a:rPr lang="it-IT" dirty="0">
                <a:solidFill>
                  <a:schemeClr val="tx1"/>
                </a:solidFill>
                <a:latin typeface="Bell MT" pitchFamily="18" charset="0"/>
              </a:rPr>
              <a:t>.</a:t>
            </a:r>
          </a:p>
          <a:p>
            <a:pPr algn="just"/>
            <a:r>
              <a:rPr lang="it-IT" dirty="0">
                <a:solidFill>
                  <a:schemeClr val="tx1"/>
                </a:solidFill>
                <a:latin typeface="Bell MT" pitchFamily="18" charset="0"/>
              </a:rPr>
              <a:t>I laici devono </a:t>
            </a:r>
            <a:r>
              <a:rPr lang="it-IT" sz="3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obbedienza</a:t>
            </a:r>
            <a:r>
              <a:rPr lang="it-IT" dirty="0">
                <a:solidFill>
                  <a:schemeClr val="tx1"/>
                </a:solidFill>
                <a:latin typeface="Bell MT" pitchFamily="18" charset="0"/>
              </a:rPr>
              <a:t> ai pastori; i </a:t>
            </a:r>
            <a:r>
              <a:rPr lang="it-IT" i="1" dirty="0">
                <a:solidFill>
                  <a:schemeClr val="tx1"/>
                </a:solidFill>
                <a:latin typeface="Bell MT" pitchFamily="18" charset="0"/>
              </a:rPr>
              <a:t>pastori</a:t>
            </a:r>
            <a:r>
              <a:rPr lang="it-IT" dirty="0">
                <a:solidFill>
                  <a:schemeClr val="tx1"/>
                </a:solidFill>
                <a:latin typeface="Bell MT" pitchFamily="18" charset="0"/>
              </a:rPr>
              <a:t> devono </a:t>
            </a:r>
            <a:r>
              <a:rPr lang="it-IT" sz="3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riversare</a:t>
            </a:r>
            <a:r>
              <a:rPr lang="it-IT" dirty="0">
                <a:solidFill>
                  <a:schemeClr val="tx1"/>
                </a:solidFill>
                <a:latin typeface="Bell MT" pitchFamily="18" charset="0"/>
              </a:rPr>
              <a:t> ai laici con i bene spirituali della Chiesa soprattutto la </a:t>
            </a:r>
            <a:r>
              <a:rPr lang="it-IT" sz="3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Parola di Dio </a:t>
            </a:r>
            <a:r>
              <a:rPr lang="it-IT" dirty="0">
                <a:solidFill>
                  <a:schemeClr val="tx1"/>
                </a:solidFill>
                <a:latin typeface="Bell MT" pitchFamily="18" charset="0"/>
              </a:rPr>
              <a:t>e </a:t>
            </a:r>
            <a:r>
              <a:rPr lang="it-IT" dirty="0" smtClean="0">
                <a:solidFill>
                  <a:schemeClr val="tx1"/>
                </a:solidFill>
                <a:latin typeface="Bell MT" pitchFamily="18" charset="0"/>
              </a:rPr>
              <a:t>i </a:t>
            </a:r>
            <a:r>
              <a:rPr lang="it-IT" sz="3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Sacramenti</a:t>
            </a:r>
            <a:r>
              <a:rPr lang="it-IT" sz="3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.</a:t>
            </a:r>
          </a:p>
          <a:p>
            <a:pPr algn="just"/>
            <a:r>
              <a:rPr lang="it-IT" dirty="0">
                <a:solidFill>
                  <a:schemeClr val="tx1"/>
                </a:solidFill>
                <a:latin typeface="Bell MT" pitchFamily="18" charset="0"/>
              </a:rPr>
              <a:t>Il laico ha un suo </a:t>
            </a:r>
            <a:r>
              <a:rPr lang="it-IT" sz="3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volto particolare</a:t>
            </a:r>
            <a:r>
              <a:rPr lang="it-IT" dirty="0">
                <a:solidFill>
                  <a:schemeClr val="tx1"/>
                </a:solidFill>
                <a:latin typeface="Bell MT" pitchFamily="18" charset="0"/>
              </a:rPr>
              <a:t> (cfr. LG 30).</a:t>
            </a:r>
          </a:p>
          <a:p>
            <a:pPr algn="just"/>
            <a:r>
              <a:rPr lang="it-IT" dirty="0">
                <a:solidFill>
                  <a:schemeClr val="tx1"/>
                </a:solidFill>
                <a:latin typeface="Bell MT" pitchFamily="18" charset="0"/>
              </a:rPr>
              <a:t>Anche il laico </a:t>
            </a:r>
            <a:r>
              <a:rPr lang="it-IT" sz="31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è impegnato nell’opera di salvezza</a:t>
            </a:r>
            <a:r>
              <a:rPr lang="it-IT" b="1" dirty="0">
                <a:solidFill>
                  <a:schemeClr val="tx1"/>
                </a:solidFill>
                <a:latin typeface="Bell MT" pitchFamily="18" charset="0"/>
              </a:rPr>
              <a:t>.</a:t>
            </a:r>
            <a:endParaRPr lang="it-IT" dirty="0">
              <a:solidFill>
                <a:schemeClr val="tx1"/>
              </a:solidFill>
              <a:latin typeface="Bell MT" pitchFamily="18" charset="0"/>
            </a:endParaRP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22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864096"/>
          </a:xfrm>
        </p:spPr>
        <p:txBody>
          <a:bodyPr>
            <a:normAutofit/>
          </a:bodyPr>
          <a:lstStyle/>
          <a:p>
            <a:r>
              <a:rPr lang="it-IT" sz="3600" b="1" i="1" dirty="0">
                <a:hlinkClick r:id="rId2"/>
              </a:rPr>
              <a:t>IL LAICATO NELLA CHIESA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1628800"/>
            <a:ext cx="6400800" cy="4464496"/>
          </a:xfrm>
        </p:spPr>
        <p:txBody>
          <a:bodyPr>
            <a:normAutofit fontScale="325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it-IT" sz="7400" dirty="0" smtClean="0">
                <a:solidFill>
                  <a:schemeClr val="tx1"/>
                </a:solidFill>
                <a:latin typeface="Bell MT" pitchFamily="18" charset="0"/>
              </a:rPr>
              <a:t> Laico </a:t>
            </a:r>
            <a:r>
              <a:rPr lang="it-IT" sz="7400" dirty="0">
                <a:solidFill>
                  <a:schemeClr val="tx1"/>
                </a:solidFill>
                <a:latin typeface="Bell MT" pitchFamily="18" charset="0"/>
              </a:rPr>
              <a:t>è sempre stato usato; compare per la prima volta nell’epistola di Clemente del 95.</a:t>
            </a:r>
          </a:p>
          <a:p>
            <a:pPr algn="just">
              <a:buFont typeface="Arial" pitchFamily="34" charset="0"/>
              <a:buChar char="•"/>
            </a:pPr>
            <a:r>
              <a:rPr lang="it-IT" sz="7400" dirty="0" smtClean="0">
                <a:solidFill>
                  <a:schemeClr val="tx1"/>
                </a:solidFill>
                <a:latin typeface="Bell MT" pitchFamily="18" charset="0"/>
              </a:rPr>
              <a:t> Fino </a:t>
            </a:r>
            <a:r>
              <a:rPr lang="it-IT" sz="7400" dirty="0">
                <a:solidFill>
                  <a:schemeClr val="tx1"/>
                </a:solidFill>
                <a:latin typeface="Bell MT" pitchFamily="18" charset="0"/>
              </a:rPr>
              <a:t>a non molto tempo fa era descritto come </a:t>
            </a:r>
            <a:r>
              <a:rPr lang="it-IT" sz="6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“un fedele che non è né chierico né religioso” eppure ciò non è vero</a:t>
            </a:r>
            <a:r>
              <a:rPr lang="it-IT" sz="7400" dirty="0">
                <a:solidFill>
                  <a:schemeClr val="tx1"/>
                </a:solidFill>
                <a:latin typeface="Bell MT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it-IT" sz="7400" dirty="0" smtClean="0">
                <a:solidFill>
                  <a:schemeClr val="tx1"/>
                </a:solidFill>
                <a:latin typeface="Bell MT" pitchFamily="18" charset="0"/>
              </a:rPr>
              <a:t> LG</a:t>
            </a:r>
            <a:r>
              <a:rPr lang="it-IT" sz="7400" dirty="0">
                <a:solidFill>
                  <a:schemeClr val="tx1"/>
                </a:solidFill>
                <a:latin typeface="Bell MT" pitchFamily="18" charset="0"/>
              </a:rPr>
              <a:t>: </a:t>
            </a:r>
            <a:r>
              <a:rPr lang="it-IT" sz="6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Laici tutti i fedeli, escluso i membri dell’ordine sacro e dello stato religioso</a:t>
            </a:r>
            <a:r>
              <a:rPr lang="it-IT" sz="7400" dirty="0">
                <a:solidFill>
                  <a:schemeClr val="tx1"/>
                </a:solidFill>
                <a:latin typeface="Bell MT" pitchFamily="18" charset="0"/>
              </a:rPr>
              <a:t>, sancito dalla </a:t>
            </a:r>
            <a:r>
              <a:rPr lang="it-IT" sz="7400" dirty="0" smtClean="0">
                <a:solidFill>
                  <a:schemeClr val="tx1"/>
                </a:solidFill>
                <a:latin typeface="Bell MT" pitchFamily="18" charset="0"/>
              </a:rPr>
              <a:t>Chiesa </a:t>
            </a:r>
            <a:r>
              <a:rPr lang="it-IT" sz="7400" dirty="0">
                <a:solidFill>
                  <a:schemeClr val="tx1"/>
                </a:solidFill>
                <a:latin typeface="Bell MT" pitchFamily="18" charset="0"/>
              </a:rPr>
              <a:t>e in altre parole colui che dopo essere stato incorporato a Cristo col Battesimo e costituito popolo di Dio, </a:t>
            </a:r>
            <a:r>
              <a:rPr lang="it-IT" sz="7400" dirty="0">
                <a:solidFill>
                  <a:srgbClr val="FF0000"/>
                </a:solidFill>
                <a:latin typeface="Bell MT" pitchFamily="18" charset="0"/>
              </a:rPr>
              <a:t>partecipa alla funzione </a:t>
            </a:r>
            <a:r>
              <a:rPr lang="it-IT" sz="7400" b="1" dirty="0">
                <a:solidFill>
                  <a:srgbClr val="FF0000"/>
                </a:solidFill>
                <a:latin typeface="Bell MT" pitchFamily="18" charset="0"/>
              </a:rPr>
              <a:t>Sacerdotale, Regale, Profetica </a:t>
            </a:r>
            <a:r>
              <a:rPr lang="it-IT" sz="7400" dirty="0">
                <a:solidFill>
                  <a:srgbClr val="FF0000"/>
                </a:solidFill>
                <a:latin typeface="Bell MT" pitchFamily="18" charset="0"/>
              </a:rPr>
              <a:t>di Cristo.</a:t>
            </a:r>
          </a:p>
          <a:p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23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864096"/>
          </a:xfrm>
        </p:spPr>
        <p:txBody>
          <a:bodyPr>
            <a:normAutofit/>
          </a:bodyPr>
          <a:lstStyle/>
          <a:p>
            <a:r>
              <a:rPr lang="it-IT" sz="3600" b="1" i="1" dirty="0">
                <a:hlinkClick r:id="rId2"/>
              </a:rPr>
              <a:t>IL LAICATO NELLA CHIESA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59632" y="1484784"/>
            <a:ext cx="6400800" cy="4680520"/>
          </a:xfrm>
        </p:spPr>
        <p:txBody>
          <a:bodyPr>
            <a:normAutofit fontScale="32500" lnSpcReduction="20000"/>
          </a:bodyPr>
          <a:lstStyle/>
          <a:p>
            <a:pPr algn="just">
              <a:buFont typeface="Arial" pitchFamily="34" charset="0"/>
              <a:buChar char="•"/>
            </a:pPr>
            <a:r>
              <a:rPr lang="it-IT" sz="7400" dirty="0" smtClean="0">
                <a:solidFill>
                  <a:schemeClr val="tx1"/>
                </a:solidFill>
                <a:latin typeface="Bell MT" pitchFamily="18" charset="0"/>
              </a:rPr>
              <a:t> Nella </a:t>
            </a:r>
            <a:r>
              <a:rPr lang="it-IT" sz="7400" dirty="0">
                <a:solidFill>
                  <a:schemeClr val="tx1"/>
                </a:solidFill>
                <a:latin typeface="Bell MT" pitchFamily="18" charset="0"/>
              </a:rPr>
              <a:t>LG non troviamo né l’etimologia, né la descrizione, ma il RUOLO CHE OCCUPA NELLA CHIESA E DEL MONDO!</a:t>
            </a:r>
          </a:p>
          <a:p>
            <a:pPr algn="just">
              <a:buFont typeface="Arial" pitchFamily="34" charset="0"/>
              <a:buChar char="•"/>
            </a:pPr>
            <a:r>
              <a:rPr lang="it-IT" sz="7400" dirty="0" smtClean="0">
                <a:solidFill>
                  <a:schemeClr val="tx1"/>
                </a:solidFill>
                <a:latin typeface="Bell MT" pitchFamily="18" charset="0"/>
              </a:rPr>
              <a:t> Fa </a:t>
            </a:r>
            <a:r>
              <a:rPr lang="it-IT" sz="7400" dirty="0">
                <a:solidFill>
                  <a:schemeClr val="tx1"/>
                </a:solidFill>
                <a:latin typeface="Bell MT" pitchFamily="18" charset="0"/>
              </a:rPr>
              <a:t>parte dell’umanità generata da Cristo; </a:t>
            </a:r>
            <a:r>
              <a:rPr lang="it-IT" sz="7400" b="1" dirty="0">
                <a:solidFill>
                  <a:srgbClr val="FF0000"/>
                </a:solidFill>
                <a:latin typeface="Bell MT" pitchFamily="18" charset="0"/>
              </a:rPr>
              <a:t>è un uomo del tempo ma che vive già i valori divini eterni.</a:t>
            </a:r>
            <a:endParaRPr lang="it-IT" sz="7400" dirty="0">
              <a:solidFill>
                <a:srgbClr val="FF0000"/>
              </a:solidFill>
              <a:latin typeface="Bell MT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it-IT" sz="7400" dirty="0" smtClean="0">
                <a:solidFill>
                  <a:schemeClr val="tx1"/>
                </a:solidFill>
                <a:latin typeface="Bell MT" pitchFamily="18" charset="0"/>
              </a:rPr>
              <a:t> Vive </a:t>
            </a:r>
            <a:r>
              <a:rPr lang="it-IT" sz="7400" dirty="0">
                <a:solidFill>
                  <a:schemeClr val="tx1"/>
                </a:solidFill>
                <a:latin typeface="Bell MT" pitchFamily="18" charset="0"/>
              </a:rPr>
              <a:t>nel mondo, ma non è di questo mondo.</a:t>
            </a:r>
          </a:p>
          <a:p>
            <a:pPr algn="just">
              <a:buFont typeface="Arial" pitchFamily="34" charset="0"/>
              <a:buChar char="•"/>
            </a:pPr>
            <a:r>
              <a:rPr lang="it-IT" sz="7400" dirty="0" smtClean="0">
                <a:solidFill>
                  <a:schemeClr val="tx1"/>
                </a:solidFill>
                <a:latin typeface="Bell MT" pitchFamily="18" charset="0"/>
              </a:rPr>
              <a:t> Cerca </a:t>
            </a:r>
            <a:r>
              <a:rPr lang="it-IT" sz="7400" dirty="0">
                <a:solidFill>
                  <a:schemeClr val="tx1"/>
                </a:solidFill>
                <a:latin typeface="Bell MT" pitchFamily="18" charset="0"/>
              </a:rPr>
              <a:t>la sua salvezza e la sua perfezione nei valori terreni e umani.</a:t>
            </a:r>
          </a:p>
          <a:p>
            <a:endParaRPr lang="it-IT" sz="7400" dirty="0" smtClean="0">
              <a:solidFill>
                <a:schemeClr val="tx1"/>
              </a:solidFill>
              <a:latin typeface="Bell MT" pitchFamily="18" charset="0"/>
            </a:endParaRPr>
          </a:p>
          <a:p>
            <a:r>
              <a:rPr lang="it-IT" sz="7400" dirty="0" smtClean="0">
                <a:solidFill>
                  <a:schemeClr val="tx1"/>
                </a:solidFill>
                <a:latin typeface="Bell MT" pitchFamily="18" charset="0"/>
              </a:rPr>
              <a:t>IL </a:t>
            </a:r>
            <a:r>
              <a:rPr lang="it-IT" sz="7400" dirty="0">
                <a:solidFill>
                  <a:schemeClr val="tx1"/>
                </a:solidFill>
                <a:latin typeface="Bell MT" pitchFamily="18" charset="0"/>
              </a:rPr>
              <a:t>LAICO </a:t>
            </a:r>
            <a:r>
              <a:rPr lang="it-IT" sz="7400" dirty="0" smtClean="0">
                <a:solidFill>
                  <a:schemeClr val="tx1"/>
                </a:solidFill>
                <a:latin typeface="Bell MT" pitchFamily="18" charset="0"/>
              </a:rPr>
              <a:t>E’ </a:t>
            </a:r>
            <a:r>
              <a:rPr lang="it-IT" sz="7400" dirty="0">
                <a:solidFill>
                  <a:schemeClr val="tx1"/>
                </a:solidFill>
                <a:latin typeface="Bell MT" pitchFamily="18" charset="0"/>
              </a:rPr>
              <a:t>UN SALVATO </a:t>
            </a:r>
            <a:r>
              <a:rPr lang="it-IT" sz="7400" b="1" dirty="0">
                <a:solidFill>
                  <a:schemeClr val="tx1"/>
                </a:solidFill>
                <a:latin typeface="Bell MT" pitchFamily="18" charset="0"/>
              </a:rPr>
              <a:t>CHE PUÓ E DEVE</a:t>
            </a:r>
            <a:r>
              <a:rPr lang="it-IT" sz="7400" dirty="0">
                <a:solidFill>
                  <a:schemeClr val="tx1"/>
                </a:solidFill>
                <a:latin typeface="Bell MT" pitchFamily="18" charset="0"/>
              </a:rPr>
              <a:t> SALVARE.</a:t>
            </a:r>
          </a:p>
          <a:p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24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/>
          </a:bodyPr>
          <a:lstStyle/>
          <a:p>
            <a:r>
              <a:rPr lang="it-IT" sz="3600" b="1" i="1" dirty="0" smtClean="0">
                <a:hlinkClick r:id="rId2"/>
              </a:rPr>
              <a:t>IL </a:t>
            </a:r>
            <a:r>
              <a:rPr lang="it-IT" sz="3600" b="1" i="1" dirty="0">
                <a:hlinkClick r:id="rId2"/>
              </a:rPr>
              <a:t>LAICO NEL MONDO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1772816"/>
            <a:ext cx="6400800" cy="410445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it-IT" dirty="0">
                <a:solidFill>
                  <a:schemeClr val="tx1"/>
                </a:solidFill>
                <a:latin typeface="Bell MT" pitchFamily="18" charset="0"/>
              </a:rPr>
              <a:t>Caratteristica peculiare del laico è la </a:t>
            </a:r>
            <a:r>
              <a:rPr lang="it-IT" b="1" dirty="0">
                <a:solidFill>
                  <a:srgbClr val="FF0000"/>
                </a:solidFill>
                <a:latin typeface="Bell MT" pitchFamily="18" charset="0"/>
              </a:rPr>
              <a:t>secolarità</a:t>
            </a:r>
            <a:r>
              <a:rPr lang="it-IT" dirty="0">
                <a:solidFill>
                  <a:schemeClr val="tx1"/>
                </a:solidFill>
                <a:latin typeface="Bell MT" pitchFamily="18" charset="0"/>
              </a:rPr>
              <a:t>. È un modo che deriva dal fatto che il laico si trova in una particolare situazione di vita.</a:t>
            </a:r>
          </a:p>
          <a:p>
            <a:pPr algn="just"/>
            <a:r>
              <a:rPr lang="it-IT" dirty="0">
                <a:solidFill>
                  <a:schemeClr val="tx1"/>
                </a:solidFill>
                <a:latin typeface="Bell MT" pitchFamily="18" charset="0"/>
              </a:rPr>
              <a:t>A lui compete un’estesa e ardua opera d’evangelizzazione. STORICAMENTE, prima </a:t>
            </a:r>
            <a:r>
              <a:rPr lang="it-IT" b="1" dirty="0">
                <a:solidFill>
                  <a:srgbClr val="FF0000"/>
                </a:solidFill>
                <a:latin typeface="Bell MT" pitchFamily="18" charset="0"/>
              </a:rPr>
              <a:t>sembrava</a:t>
            </a:r>
            <a:r>
              <a:rPr lang="it-IT" dirty="0">
                <a:solidFill>
                  <a:schemeClr val="tx1"/>
                </a:solidFill>
                <a:latin typeface="Bell MT" pitchFamily="18" charset="0"/>
              </a:rPr>
              <a:t> che la chiesa e in particolare </a:t>
            </a:r>
            <a:r>
              <a:rPr lang="it-IT" b="1" dirty="0">
                <a:solidFill>
                  <a:srgbClr val="FF0000"/>
                </a:solidFill>
                <a:latin typeface="Bell MT" pitchFamily="18" charset="0"/>
              </a:rPr>
              <a:t>il laicato sembrasse dominato da un complesso d’inferiorità. Questo è dovuto a tre cause:</a:t>
            </a:r>
          </a:p>
          <a:p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25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/>
          </a:bodyPr>
          <a:lstStyle/>
          <a:p>
            <a:r>
              <a:rPr lang="it-IT" sz="3600" b="1" i="1" dirty="0" smtClean="0">
                <a:hlinkClick r:id="rId2"/>
              </a:rPr>
              <a:t>IL </a:t>
            </a:r>
            <a:r>
              <a:rPr lang="it-IT" sz="3600" b="1" i="1" dirty="0">
                <a:hlinkClick r:id="rId2"/>
              </a:rPr>
              <a:t>LAICO NEL MONDO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2060848"/>
            <a:ext cx="6400800" cy="3672408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Il Cristianesimo è una religione </a:t>
            </a:r>
            <a:r>
              <a:rPr lang="it-IT" sz="2400" b="1" dirty="0">
                <a:solidFill>
                  <a:schemeClr val="tx1"/>
                </a:solidFill>
                <a:latin typeface="Bell MT" pitchFamily="18" charset="0"/>
              </a:rPr>
              <a:t>soprannaturale</a:t>
            </a:r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. Una religione impostata su principi e dimensioni superiori all’intelligenza umana. Tutto ciò era interpretato come rinuncia o insulto alla ragione.</a:t>
            </a:r>
          </a:p>
          <a:p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26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/>
          </a:bodyPr>
          <a:lstStyle/>
          <a:p>
            <a:r>
              <a:rPr lang="it-IT" sz="3600" b="1" i="1" dirty="0" smtClean="0">
                <a:hlinkClick r:id="rId2"/>
              </a:rPr>
              <a:t>IL </a:t>
            </a:r>
            <a:r>
              <a:rPr lang="it-IT" sz="3600" b="1" i="1" dirty="0">
                <a:hlinkClick r:id="rId2"/>
              </a:rPr>
              <a:t>LAICO NEL MONDO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2060848"/>
            <a:ext cx="6400800" cy="3672408"/>
          </a:xfrm>
        </p:spPr>
        <p:txBody>
          <a:bodyPr>
            <a:normAutofit/>
          </a:bodyPr>
          <a:lstStyle/>
          <a:p>
            <a:pPr algn="just"/>
            <a:r>
              <a:rPr lang="it-IT" sz="2400" dirty="0" smtClean="0">
                <a:solidFill>
                  <a:schemeClr val="tx1"/>
                </a:solidFill>
                <a:latin typeface="Bell MT" pitchFamily="18" charset="0"/>
              </a:rPr>
              <a:t>2. Pur </a:t>
            </a:r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essendo soprannaturale </a:t>
            </a:r>
            <a:r>
              <a:rPr lang="it-IT" sz="2400" b="1" dirty="0">
                <a:solidFill>
                  <a:schemeClr val="tx1"/>
                </a:solidFill>
                <a:latin typeface="Bell MT" pitchFamily="18" charset="0"/>
              </a:rPr>
              <a:t>s’incarna in uomini</a:t>
            </a:r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 che sono e fanno il corpo mistico, quindi sarà soggetto all’usura nel tempo sia per il clero che per i laici.</a:t>
            </a:r>
          </a:p>
          <a:p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27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/>
          </a:bodyPr>
          <a:lstStyle/>
          <a:p>
            <a:r>
              <a:rPr lang="it-IT" sz="3600" b="1" i="1" dirty="0" smtClean="0">
                <a:hlinkClick r:id="rId2"/>
              </a:rPr>
              <a:t>IL </a:t>
            </a:r>
            <a:r>
              <a:rPr lang="it-IT" sz="3600" b="1" i="1" dirty="0">
                <a:hlinkClick r:id="rId2"/>
              </a:rPr>
              <a:t>LAICO NEL MONDO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2060848"/>
            <a:ext cx="6400800" cy="3672408"/>
          </a:xfrm>
        </p:spPr>
        <p:txBody>
          <a:bodyPr>
            <a:normAutofit/>
          </a:bodyPr>
          <a:lstStyle/>
          <a:p>
            <a:pPr algn="just"/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3</a:t>
            </a:r>
            <a:r>
              <a:rPr lang="it-IT" sz="2400" dirty="0" smtClean="0">
                <a:solidFill>
                  <a:schemeClr val="tx1"/>
                </a:solidFill>
                <a:latin typeface="Bell MT" pitchFamily="18" charset="0"/>
              </a:rPr>
              <a:t>. </a:t>
            </a:r>
            <a:r>
              <a:rPr lang="it-IT" sz="2400" b="1" dirty="0">
                <a:solidFill>
                  <a:schemeClr val="tx1"/>
                </a:solidFill>
              </a:rPr>
              <a:t>L’assenza del laicato</a:t>
            </a:r>
            <a:r>
              <a:rPr lang="it-IT" sz="2400" dirty="0">
                <a:solidFill>
                  <a:schemeClr val="tx1"/>
                </a:solidFill>
              </a:rPr>
              <a:t>. I laici </a:t>
            </a:r>
            <a:r>
              <a:rPr lang="it-IT" sz="2400" i="1" dirty="0">
                <a:solidFill>
                  <a:schemeClr val="tx1"/>
                </a:solidFill>
              </a:rPr>
              <a:t>non sanno più cosa sia essere laici</a:t>
            </a:r>
            <a:r>
              <a:rPr lang="it-IT" sz="2400" dirty="0">
                <a:solidFill>
                  <a:schemeClr val="tx1"/>
                </a:solidFill>
              </a:rPr>
              <a:t>; </a:t>
            </a:r>
            <a:r>
              <a:rPr lang="it-IT" sz="2400" i="1" dirty="0">
                <a:solidFill>
                  <a:schemeClr val="tx1"/>
                </a:solidFill>
              </a:rPr>
              <a:t>non hanno più coscienza; non sanno più tenere la loro posizione nei confronti della società.</a:t>
            </a:r>
            <a:endParaRPr lang="it-IT" sz="2400" dirty="0">
              <a:solidFill>
                <a:schemeClr val="tx1"/>
              </a:solidFill>
            </a:endParaRPr>
          </a:p>
          <a:p>
            <a:pPr algn="just"/>
            <a:endParaRPr lang="it-IT" sz="2400" dirty="0">
              <a:latin typeface="Bell MT" pitchFamily="18" charset="0"/>
            </a:endParaRPr>
          </a:p>
          <a:p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28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/>
          </a:bodyPr>
          <a:lstStyle/>
          <a:p>
            <a:r>
              <a:rPr lang="it-IT" sz="3600" b="1" i="1" dirty="0" smtClean="0">
                <a:hlinkClick r:id="rId2"/>
              </a:rPr>
              <a:t>Universale </a:t>
            </a:r>
            <a:r>
              <a:rPr lang="it-IT" sz="3600" b="1" i="1" dirty="0">
                <a:hlinkClick r:id="rId2"/>
              </a:rPr>
              <a:t>vocazione alla santità </a:t>
            </a:r>
            <a:r>
              <a:rPr lang="it-IT" sz="3600" b="1" i="1" dirty="0" smtClean="0">
                <a:hlinkClick r:id="rId2"/>
              </a:rPr>
              <a:t/>
            </a:r>
            <a:br>
              <a:rPr lang="it-IT" sz="3600" b="1" i="1" dirty="0" smtClean="0">
                <a:hlinkClick r:id="rId2"/>
              </a:rPr>
            </a:br>
            <a:r>
              <a:rPr lang="it-IT" sz="3600" b="1" i="1" dirty="0" smtClean="0">
                <a:hlinkClick r:id="rId2"/>
              </a:rPr>
              <a:t>nella </a:t>
            </a:r>
            <a:r>
              <a:rPr lang="it-IT" sz="3600" b="1" i="1" dirty="0">
                <a:hlinkClick r:id="rId2"/>
              </a:rPr>
              <a:t>Chiesa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4752528"/>
          </a:xfrm>
        </p:spPr>
        <p:txBody>
          <a:bodyPr>
            <a:normAutofit/>
          </a:bodyPr>
          <a:lstStyle/>
          <a:p>
            <a:pPr algn="just"/>
            <a:r>
              <a:rPr lang="it-IT" sz="3000" dirty="0" smtClean="0">
                <a:solidFill>
                  <a:schemeClr val="tx1"/>
                </a:solidFill>
                <a:latin typeface="Bell MT" pitchFamily="18" charset="0"/>
              </a:rPr>
              <a:t>Una </a:t>
            </a:r>
            <a:r>
              <a:rPr lang="it-IT" sz="3000" dirty="0">
                <a:solidFill>
                  <a:schemeClr val="tx1"/>
                </a:solidFill>
                <a:latin typeface="Bell MT" pitchFamily="18" charset="0"/>
              </a:rPr>
              <a:t>prima osservazione: la santità è </a:t>
            </a:r>
            <a:r>
              <a:rPr lang="it-IT" sz="3000" b="1" dirty="0">
                <a:solidFill>
                  <a:srgbClr val="FF0000"/>
                </a:solidFill>
                <a:latin typeface="Bell MT" pitchFamily="18" charset="0"/>
              </a:rPr>
              <a:t>dono</a:t>
            </a:r>
            <a:r>
              <a:rPr lang="it-IT" sz="3000" dirty="0">
                <a:solidFill>
                  <a:srgbClr val="FF0000"/>
                </a:solidFill>
                <a:latin typeface="Bell MT" pitchFamily="18" charset="0"/>
              </a:rPr>
              <a:t> che viene dall’alto</a:t>
            </a:r>
            <a:r>
              <a:rPr lang="it-IT" sz="3000" dirty="0">
                <a:solidFill>
                  <a:schemeClr val="tx1"/>
                </a:solidFill>
                <a:latin typeface="Bell MT" pitchFamily="18" charset="0"/>
              </a:rPr>
              <a:t>, non possesso sicuro nelle mani degli uomini. La santità della Chiesa è dono di Cristo, che offre lo Spirito, impetrato dal Padre: essa non è una conquista una volta per tutte della Chiesa e degli uomini di Chiesa.</a:t>
            </a:r>
          </a:p>
          <a:p>
            <a:pPr>
              <a:buFontTx/>
              <a:buChar char="-"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29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/>
          </a:bodyPr>
          <a:lstStyle/>
          <a:p>
            <a:r>
              <a:rPr lang="it-IT" sz="3600" b="1" i="1" dirty="0" smtClean="0">
                <a:hlinkClick r:id="rId2"/>
              </a:rPr>
              <a:t>Visione </a:t>
            </a:r>
            <a:r>
              <a:rPr lang="it-IT" sz="3600" b="1" i="1" dirty="0">
                <a:hlinkClick r:id="rId2"/>
              </a:rPr>
              <a:t>generale della Lumen </a:t>
            </a:r>
            <a:r>
              <a:rPr lang="it-IT" sz="3600" b="1" i="1" dirty="0" err="1">
                <a:hlinkClick r:id="rId2"/>
              </a:rPr>
              <a:t>Gentium</a:t>
            </a:r>
            <a:endParaRPr lang="it-IT" sz="3600" b="1" i="1" dirty="0">
              <a:hlinkClick r:id="rId2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1700808"/>
            <a:ext cx="6400800" cy="4176464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it-IT" sz="6200" dirty="0" smtClean="0">
                <a:solidFill>
                  <a:schemeClr val="tx1"/>
                </a:solidFill>
                <a:latin typeface="Bell MT" pitchFamily="18" charset="0"/>
              </a:rPr>
              <a:t>Una </a:t>
            </a:r>
            <a:r>
              <a:rPr lang="it-IT" sz="6200" dirty="0">
                <a:solidFill>
                  <a:schemeClr val="tx1"/>
                </a:solidFill>
                <a:latin typeface="Bell MT" pitchFamily="18" charset="0"/>
              </a:rPr>
              <a:t>certa </a:t>
            </a:r>
            <a:r>
              <a:rPr lang="it-IT" sz="7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unitarietà/armoniosità</a:t>
            </a:r>
            <a:r>
              <a:rPr lang="it-IT" sz="6200" dirty="0">
                <a:solidFill>
                  <a:schemeClr val="tx1"/>
                </a:solidFill>
                <a:latin typeface="Bell MT" pitchFamily="18" charset="0"/>
              </a:rPr>
              <a:t>, per nulla scontata, dato che questi documenti sono stati frutto di elaborazioni lunghe e faticose, che hanno coinvolto scuole teologiche diverse.</a:t>
            </a:r>
          </a:p>
          <a:p>
            <a:pPr algn="just"/>
            <a:r>
              <a:rPr lang="it-IT" sz="6200" dirty="0">
                <a:solidFill>
                  <a:schemeClr val="tx1"/>
                </a:solidFill>
                <a:latin typeface="Bell MT" pitchFamily="18" charset="0"/>
              </a:rPr>
              <a:t>la seconda costituzione, in ordine di tempo. La prima è stata la SC, poi LG e poi - quasi al limite - DV e GS. Proprio il fatto di essere tra i primi documenti del Concilio conferisce alla LG un valore speciale, in un certo senso programmatico e paradigmatico per gli altri documenti.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/>
          </a:bodyPr>
          <a:lstStyle/>
          <a:p>
            <a:r>
              <a:rPr lang="it-IT" sz="3600" b="1" i="1" dirty="0" smtClean="0">
                <a:hlinkClick r:id="rId2"/>
              </a:rPr>
              <a:t>Universale </a:t>
            </a:r>
            <a:r>
              <a:rPr lang="it-IT" sz="3600" b="1" i="1" dirty="0">
                <a:hlinkClick r:id="rId2"/>
              </a:rPr>
              <a:t>vocazione alla santità </a:t>
            </a:r>
            <a:r>
              <a:rPr lang="it-IT" sz="3600" b="1" i="1" dirty="0" smtClean="0">
                <a:hlinkClick r:id="rId2"/>
              </a:rPr>
              <a:t/>
            </a:r>
            <a:br>
              <a:rPr lang="it-IT" sz="3600" b="1" i="1" dirty="0" smtClean="0">
                <a:hlinkClick r:id="rId2"/>
              </a:rPr>
            </a:br>
            <a:r>
              <a:rPr lang="it-IT" sz="3600" b="1" i="1" dirty="0" smtClean="0">
                <a:hlinkClick r:id="rId2"/>
              </a:rPr>
              <a:t>nella </a:t>
            </a:r>
            <a:r>
              <a:rPr lang="it-IT" sz="3600" b="1" i="1" dirty="0">
                <a:hlinkClick r:id="rId2"/>
              </a:rPr>
              <a:t>Chiesa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1700808"/>
            <a:ext cx="6400800" cy="4752528"/>
          </a:xfrm>
        </p:spPr>
        <p:txBody>
          <a:bodyPr>
            <a:normAutofit/>
          </a:bodyPr>
          <a:lstStyle/>
          <a:p>
            <a:pPr algn="just"/>
            <a:endParaRPr lang="it-IT" sz="2500" dirty="0" smtClean="0"/>
          </a:p>
          <a:p>
            <a:pPr algn="just"/>
            <a:r>
              <a:rPr lang="it-IT" sz="2500" dirty="0" smtClean="0">
                <a:solidFill>
                  <a:schemeClr val="tx1"/>
                </a:solidFill>
              </a:rPr>
              <a:t>Una </a:t>
            </a:r>
            <a:r>
              <a:rPr lang="it-IT" sz="2500" dirty="0">
                <a:solidFill>
                  <a:schemeClr val="tx1"/>
                </a:solidFill>
              </a:rPr>
              <a:t>seconda osservazione, in riferimento alla </a:t>
            </a:r>
            <a:r>
              <a:rPr lang="it-IT" sz="2500" u="sng" dirty="0">
                <a:solidFill>
                  <a:schemeClr val="tx1"/>
                </a:solidFill>
              </a:rPr>
              <a:t>metafora sponsale</a:t>
            </a:r>
            <a:r>
              <a:rPr lang="it-IT" sz="2500" dirty="0">
                <a:solidFill>
                  <a:schemeClr val="tx1"/>
                </a:solidFill>
              </a:rPr>
              <a:t>. Spesso nei documenti conciliari compare tale immagine per esprimere l’identità della Chiesa (sposa di Cristo). Talvolta, tale immagine è proposta con un senso statico (una relazione sponsale già pienamente compiuta nel presente), </a:t>
            </a:r>
            <a:r>
              <a:rPr lang="it-IT" sz="2500" u="sng" dirty="0">
                <a:solidFill>
                  <a:schemeClr val="tx1"/>
                </a:solidFill>
              </a:rPr>
              <a:t>altre volte </a:t>
            </a:r>
            <a:r>
              <a:rPr lang="it-IT" sz="2500" dirty="0">
                <a:solidFill>
                  <a:schemeClr val="tx1"/>
                </a:solidFill>
              </a:rPr>
              <a:t>con un </a:t>
            </a:r>
            <a:r>
              <a:rPr lang="it-IT" sz="2500" u="sng" dirty="0">
                <a:solidFill>
                  <a:schemeClr val="tx1"/>
                </a:solidFill>
              </a:rPr>
              <a:t>significato più dinamico (una relazione che si compie nel futuro escatologico</a:t>
            </a:r>
            <a:r>
              <a:rPr lang="it-IT" sz="2500" dirty="0">
                <a:solidFill>
                  <a:schemeClr val="tx1"/>
                </a:solidFill>
              </a:rPr>
              <a:t>).</a:t>
            </a:r>
          </a:p>
          <a:p>
            <a:pPr>
              <a:buFontTx/>
              <a:buChar char="-"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30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/>
          </a:bodyPr>
          <a:lstStyle/>
          <a:p>
            <a:r>
              <a:rPr lang="it-IT" sz="3600" b="1" i="1" dirty="0" smtClean="0">
                <a:hlinkClick r:id="rId2"/>
              </a:rPr>
              <a:t>Universale </a:t>
            </a:r>
            <a:r>
              <a:rPr lang="it-IT" sz="3600" b="1" i="1" dirty="0">
                <a:hlinkClick r:id="rId2"/>
              </a:rPr>
              <a:t>vocazione alla santità </a:t>
            </a:r>
            <a:r>
              <a:rPr lang="it-IT" sz="3600" b="1" i="1" dirty="0" smtClean="0">
                <a:hlinkClick r:id="rId2"/>
              </a:rPr>
              <a:t/>
            </a:r>
            <a:br>
              <a:rPr lang="it-IT" sz="3600" b="1" i="1" dirty="0" smtClean="0">
                <a:hlinkClick r:id="rId2"/>
              </a:rPr>
            </a:br>
            <a:r>
              <a:rPr lang="it-IT" sz="3600" b="1" i="1" dirty="0" smtClean="0">
                <a:hlinkClick r:id="rId2"/>
              </a:rPr>
              <a:t>nella </a:t>
            </a:r>
            <a:r>
              <a:rPr lang="it-IT" sz="3600" b="1" i="1" dirty="0">
                <a:hlinkClick r:id="rId2"/>
              </a:rPr>
              <a:t>Chiesa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1700808"/>
            <a:ext cx="6400800" cy="4752528"/>
          </a:xfrm>
        </p:spPr>
        <p:txBody>
          <a:bodyPr>
            <a:normAutofit/>
          </a:bodyPr>
          <a:lstStyle/>
          <a:p>
            <a:pPr algn="just"/>
            <a:r>
              <a:rPr lang="it-IT" sz="3800" dirty="0">
                <a:latin typeface="Bell MT" pitchFamily="18" charset="0"/>
              </a:rPr>
              <a:t> </a:t>
            </a:r>
          </a:p>
          <a:p>
            <a:pPr algn="just"/>
            <a:r>
              <a:rPr lang="it-IT" sz="2800" dirty="0">
                <a:solidFill>
                  <a:schemeClr val="tx1"/>
                </a:solidFill>
              </a:rPr>
              <a:t>Anche il riferimento della LG alla Chiesa come “</a:t>
            </a:r>
            <a:r>
              <a:rPr lang="it-IT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germe e inizio del regno di Dio</a:t>
            </a:r>
            <a:r>
              <a:rPr lang="it-IT" sz="2800" dirty="0">
                <a:solidFill>
                  <a:schemeClr val="tx1"/>
                </a:solidFill>
              </a:rPr>
              <a:t>” (e non suo pieno compimento già qui sulla terra!), che tende ad un compimento escatologico, </a:t>
            </a:r>
            <a:r>
              <a:rPr lang="it-IT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suggerisce ulteriormente questa lettura dinamica della santità </a:t>
            </a:r>
            <a:r>
              <a:rPr lang="it-IT" sz="2800" dirty="0">
                <a:solidFill>
                  <a:schemeClr val="tx1"/>
                </a:solidFill>
              </a:rPr>
              <a:t>della Chiesa. </a:t>
            </a:r>
            <a:r>
              <a:rPr lang="it-IT" sz="2800" dirty="0" smtClean="0">
                <a:solidFill>
                  <a:schemeClr val="tx1"/>
                </a:solidFill>
              </a:rPr>
              <a:t>(cfr. </a:t>
            </a:r>
            <a:r>
              <a:rPr lang="it-IT" sz="2800" dirty="0">
                <a:solidFill>
                  <a:schemeClr val="tx1"/>
                </a:solidFill>
              </a:rPr>
              <a:t>LG 5,b; </a:t>
            </a:r>
            <a:r>
              <a:rPr lang="it-IT" sz="2800" dirty="0" smtClean="0">
                <a:solidFill>
                  <a:schemeClr val="tx1"/>
                </a:solidFill>
              </a:rPr>
              <a:t>9,b).</a:t>
            </a:r>
            <a:endParaRPr lang="it-IT" sz="2800" dirty="0">
              <a:solidFill>
                <a:schemeClr val="tx1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31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/>
          </a:bodyPr>
          <a:lstStyle/>
          <a:p>
            <a:r>
              <a:rPr lang="it-IT" sz="3600" b="1" i="1" dirty="0" smtClean="0">
                <a:hlinkClick r:id="rId2"/>
              </a:rPr>
              <a:t>Universale </a:t>
            </a:r>
            <a:r>
              <a:rPr lang="it-IT" sz="3600" b="1" i="1" dirty="0">
                <a:hlinkClick r:id="rId2"/>
              </a:rPr>
              <a:t>vocazione alla santità </a:t>
            </a:r>
            <a:r>
              <a:rPr lang="it-IT" sz="3600" b="1" i="1" dirty="0" smtClean="0">
                <a:hlinkClick r:id="rId2"/>
              </a:rPr>
              <a:t/>
            </a:r>
            <a:br>
              <a:rPr lang="it-IT" sz="3600" b="1" i="1" dirty="0" smtClean="0">
                <a:hlinkClick r:id="rId2"/>
              </a:rPr>
            </a:br>
            <a:r>
              <a:rPr lang="it-IT" sz="3600" b="1" i="1" dirty="0" smtClean="0">
                <a:hlinkClick r:id="rId2"/>
              </a:rPr>
              <a:t>nella </a:t>
            </a:r>
            <a:r>
              <a:rPr lang="it-IT" sz="3600" b="1" i="1" dirty="0">
                <a:hlinkClick r:id="rId2"/>
              </a:rPr>
              <a:t>Chiesa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1412776"/>
            <a:ext cx="6400800" cy="50405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3800" dirty="0">
                <a:latin typeface="Bell MT" pitchFamily="18" charset="0"/>
              </a:rPr>
              <a:t> </a:t>
            </a:r>
          </a:p>
          <a:p>
            <a:pPr algn="just"/>
            <a:r>
              <a:rPr lang="it-IT" sz="2800" dirty="0">
                <a:solidFill>
                  <a:schemeClr val="tx1"/>
                </a:solidFill>
                <a:latin typeface="Bell MT" pitchFamily="18" charset="0"/>
              </a:rPr>
              <a:t>Molto significativo è anche il testo di LG 8,b: Ma mentre Cristo, « santo, innocente, immacolato » (</a:t>
            </a:r>
            <a:r>
              <a:rPr lang="it-IT" sz="2800" dirty="0" err="1">
                <a:solidFill>
                  <a:schemeClr val="tx1"/>
                </a:solidFill>
                <a:latin typeface="Bell MT" pitchFamily="18" charset="0"/>
              </a:rPr>
              <a:t>Eb</a:t>
            </a:r>
            <a:r>
              <a:rPr lang="it-IT" sz="2800" dirty="0">
                <a:solidFill>
                  <a:schemeClr val="tx1"/>
                </a:solidFill>
                <a:latin typeface="Bell MT" pitchFamily="18" charset="0"/>
              </a:rPr>
              <a:t> 7,26), non conobbe il peccato (cfr. 2 </a:t>
            </a:r>
            <a:r>
              <a:rPr lang="it-IT" sz="2800" dirty="0" err="1">
                <a:solidFill>
                  <a:schemeClr val="tx1"/>
                </a:solidFill>
                <a:latin typeface="Bell MT" pitchFamily="18" charset="0"/>
              </a:rPr>
              <a:t>Cor</a:t>
            </a:r>
            <a:r>
              <a:rPr lang="it-IT" sz="2800" dirty="0">
                <a:solidFill>
                  <a:schemeClr val="tx1"/>
                </a:solidFill>
                <a:latin typeface="Bell MT" pitchFamily="18" charset="0"/>
              </a:rPr>
              <a:t> 5,21) e venne solo allo scopo di espiare i peccati del popolo (cfr. </a:t>
            </a:r>
            <a:r>
              <a:rPr lang="it-IT" sz="2800" dirty="0" err="1">
                <a:solidFill>
                  <a:schemeClr val="tx1"/>
                </a:solidFill>
                <a:latin typeface="Bell MT" pitchFamily="18" charset="0"/>
              </a:rPr>
              <a:t>Eb</a:t>
            </a:r>
            <a:r>
              <a:rPr lang="it-IT" sz="2800" dirty="0">
                <a:solidFill>
                  <a:schemeClr val="tx1"/>
                </a:solidFill>
                <a:latin typeface="Bell MT" pitchFamily="18" charset="0"/>
              </a:rPr>
              <a:t> 2,17), </a:t>
            </a:r>
            <a:r>
              <a:rPr lang="it-IT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la Chiesa, che comprende nel suo seno peccatori ed è perciò santa e insieme sempre bisognosa di purificazione</a:t>
            </a:r>
            <a:r>
              <a:rPr lang="it-IT" sz="2800" dirty="0">
                <a:solidFill>
                  <a:schemeClr val="tx1"/>
                </a:solidFill>
                <a:latin typeface="Bell MT" pitchFamily="18" charset="0"/>
              </a:rPr>
              <a:t>, avanza continuamente per il cammino della penitenza e del rinnovamento</a:t>
            </a:r>
            <a:r>
              <a:rPr lang="it-IT" sz="3000" dirty="0">
                <a:solidFill>
                  <a:schemeClr val="tx1"/>
                </a:solidFill>
              </a:rPr>
              <a:t>.</a:t>
            </a:r>
          </a:p>
          <a:p>
            <a:r>
              <a:rPr lang="it-IT" sz="2800" dirty="0" smtClean="0"/>
              <a:t/>
            </a:r>
            <a:br>
              <a:rPr lang="it-IT" sz="2800" dirty="0" smtClean="0"/>
            </a:br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32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/>
          </a:bodyPr>
          <a:lstStyle/>
          <a:p>
            <a:r>
              <a:rPr lang="it-IT" sz="3600" b="1" i="1" dirty="0" smtClean="0">
                <a:hlinkClick r:id="rId2"/>
              </a:rPr>
              <a:t>Universale </a:t>
            </a:r>
            <a:r>
              <a:rPr lang="it-IT" sz="3600" b="1" i="1" dirty="0">
                <a:hlinkClick r:id="rId2"/>
              </a:rPr>
              <a:t>vocazione alla santità </a:t>
            </a:r>
            <a:r>
              <a:rPr lang="it-IT" sz="3600" b="1" i="1" dirty="0" smtClean="0">
                <a:hlinkClick r:id="rId2"/>
              </a:rPr>
              <a:t/>
            </a:r>
            <a:br>
              <a:rPr lang="it-IT" sz="3600" b="1" i="1" dirty="0" smtClean="0">
                <a:hlinkClick r:id="rId2"/>
              </a:rPr>
            </a:br>
            <a:r>
              <a:rPr lang="it-IT" sz="3600" b="1" i="1" dirty="0" smtClean="0">
                <a:hlinkClick r:id="rId2"/>
              </a:rPr>
              <a:t>nella </a:t>
            </a:r>
            <a:r>
              <a:rPr lang="it-IT" sz="3600" b="1" i="1" dirty="0">
                <a:hlinkClick r:id="rId2"/>
              </a:rPr>
              <a:t>Chiesa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15616" y="1412776"/>
            <a:ext cx="6616824" cy="50405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3800" dirty="0">
                <a:latin typeface="Bell MT" pitchFamily="18" charset="0"/>
              </a:rPr>
              <a:t> </a:t>
            </a:r>
          </a:p>
          <a:p>
            <a:pPr algn="just"/>
            <a:r>
              <a:rPr lang="it-IT" sz="2800" dirty="0">
                <a:solidFill>
                  <a:schemeClr val="tx1"/>
                </a:solidFill>
                <a:latin typeface="Bell MT" pitchFamily="18" charset="0"/>
              </a:rPr>
              <a:t>Ancora </a:t>
            </a:r>
            <a:r>
              <a:rPr lang="it-IT" sz="2800" dirty="0" smtClean="0">
                <a:solidFill>
                  <a:schemeClr val="tx1"/>
                </a:solidFill>
                <a:latin typeface="Bell MT" pitchFamily="18" charset="0"/>
              </a:rPr>
              <a:t>un’osservazione </a:t>
            </a:r>
            <a:r>
              <a:rPr lang="it-IT" sz="2800" dirty="0">
                <a:solidFill>
                  <a:schemeClr val="tx1"/>
                </a:solidFill>
                <a:latin typeface="Bell MT" pitchFamily="18" charset="0"/>
              </a:rPr>
              <a:t>su questo primo paragrafo del n. 39: “Tutti”. </a:t>
            </a:r>
            <a:r>
              <a:rPr lang="it-IT" sz="2800" dirty="0">
                <a:solidFill>
                  <a:srgbClr val="00B050"/>
                </a:solidFill>
                <a:latin typeface="Bell MT" pitchFamily="18" charset="0"/>
              </a:rPr>
              <a:t>La chiamata alla santità non è un fatto “per alcuni”, ma riguarda tutta la comunità dei credenti</a:t>
            </a:r>
            <a:r>
              <a:rPr lang="it-IT" sz="2800" dirty="0">
                <a:solidFill>
                  <a:schemeClr val="tx1"/>
                </a:solidFill>
                <a:latin typeface="Bell MT" pitchFamily="18" charset="0"/>
              </a:rPr>
              <a:t>. L’idea fondamentale è questa: per ogni credente è in atto questa chiamata da parte di Dio. </a:t>
            </a:r>
            <a:r>
              <a:rPr lang="it-IT" sz="2800" dirty="0" smtClean="0">
                <a:solidFill>
                  <a:schemeClr val="tx1"/>
                </a:solidFill>
                <a:latin typeface="Bell MT" pitchFamily="18" charset="0"/>
              </a:rPr>
              <a:t>Davvero</a:t>
            </a:r>
            <a:r>
              <a:rPr lang="it-IT" sz="2800" dirty="0">
                <a:solidFill>
                  <a:schemeClr val="tx1"/>
                </a:solidFill>
                <a:latin typeface="Bell MT" pitchFamily="18" charset="0"/>
              </a:rPr>
              <a:t>, è la dimensione “universale” della santità: essa riguarda ogni credente, ogni membro della Chiesa... </a:t>
            </a:r>
            <a:r>
              <a:rPr lang="it-IT" sz="2800" dirty="0" smtClean="0">
                <a:solidFill>
                  <a:schemeClr val="tx1"/>
                </a:solidFill>
                <a:latin typeface="Bell MT" pitchFamily="18" charset="0"/>
              </a:rPr>
              <a:t>Non solamente </a:t>
            </a:r>
            <a:r>
              <a:rPr lang="it-IT" sz="2800" dirty="0">
                <a:solidFill>
                  <a:schemeClr val="tx1"/>
                </a:solidFill>
                <a:latin typeface="Bell MT" pitchFamily="18" charset="0"/>
              </a:rPr>
              <a:t>qualcuno, </a:t>
            </a:r>
            <a:r>
              <a:rPr lang="it-IT" sz="2800" dirty="0" smtClean="0">
                <a:solidFill>
                  <a:schemeClr val="tx1"/>
                </a:solidFill>
                <a:latin typeface="Bell MT" pitchFamily="18" charset="0"/>
              </a:rPr>
              <a:t>qualche “privilegiato”.</a:t>
            </a:r>
          </a:p>
          <a:p>
            <a:pPr algn="just"/>
            <a:r>
              <a:rPr lang="it-IT" sz="2800" dirty="0" smtClean="0"/>
              <a:t/>
            </a:r>
            <a:br>
              <a:rPr lang="it-IT" sz="2800" dirty="0" smtClean="0"/>
            </a:br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33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/>
          </a:bodyPr>
          <a:lstStyle/>
          <a:p>
            <a:r>
              <a:rPr lang="it-IT" sz="3600" b="1" i="1" dirty="0" smtClean="0">
                <a:hlinkClick r:id="rId2"/>
              </a:rPr>
              <a:t>Indole </a:t>
            </a:r>
            <a:r>
              <a:rPr lang="it-IT" sz="3600" b="1" i="1" dirty="0">
                <a:hlinkClick r:id="rId2"/>
              </a:rPr>
              <a:t>escatologica della chiesa</a:t>
            </a:r>
            <a:r>
              <a:rPr lang="it-IT" sz="3200" b="1" i="1" dirty="0"/>
              <a:t> </a:t>
            </a:r>
            <a:endParaRPr lang="it-IT" sz="3600" b="1" i="1" dirty="0">
              <a:hlinkClick r:id="rId2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15616" y="1412776"/>
            <a:ext cx="6616824" cy="5040560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3800" dirty="0">
                <a:latin typeface="Bell MT" pitchFamily="18" charset="0"/>
              </a:rPr>
              <a:t> </a:t>
            </a:r>
          </a:p>
          <a:p>
            <a:pPr algn="just"/>
            <a:endParaRPr lang="it-IT" sz="2800" i="1" dirty="0" smtClean="0">
              <a:latin typeface="Bell MT" pitchFamily="18" charset="0"/>
            </a:endParaRPr>
          </a:p>
          <a:p>
            <a:pPr algn="just"/>
            <a:r>
              <a:rPr lang="it-IT" sz="2800" i="1" dirty="0" smtClean="0">
                <a:solidFill>
                  <a:schemeClr val="tx1"/>
                </a:solidFill>
                <a:latin typeface="Bell MT" pitchFamily="18" charset="0"/>
              </a:rPr>
              <a:t>Una </a:t>
            </a:r>
            <a:r>
              <a:rPr lang="it-IT" sz="2800" i="1" dirty="0">
                <a:solidFill>
                  <a:schemeClr val="tx1"/>
                </a:solidFill>
                <a:latin typeface="Bell MT" pitchFamily="18" charset="0"/>
              </a:rPr>
              <a:t>precisazione terminologica e teologica</a:t>
            </a:r>
            <a:endParaRPr lang="it-IT" sz="2800" dirty="0">
              <a:solidFill>
                <a:schemeClr val="tx1"/>
              </a:solidFill>
              <a:latin typeface="Bell MT" pitchFamily="18" charset="0"/>
            </a:endParaRPr>
          </a:p>
          <a:p>
            <a:pPr algn="just"/>
            <a:r>
              <a:rPr lang="it-IT" sz="2800" dirty="0">
                <a:solidFill>
                  <a:schemeClr val="tx1"/>
                </a:solidFill>
                <a:latin typeface="Bell MT" pitchFamily="18" charset="0"/>
              </a:rPr>
              <a:t>Che cosa si intende per </a:t>
            </a:r>
            <a:r>
              <a:rPr lang="it-IT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“Escatologia”: è il discorso sulle cose ultime.</a:t>
            </a:r>
            <a:r>
              <a:rPr lang="it-IT" sz="2800" dirty="0">
                <a:solidFill>
                  <a:schemeClr val="tx1"/>
                </a:solidFill>
                <a:latin typeface="Bell MT" pitchFamily="18" charset="0"/>
              </a:rPr>
              <a:t> Concretamente, quelli che un tempo erano chiamati i “novissimi” (</a:t>
            </a:r>
            <a:r>
              <a:rPr lang="it-IT" sz="2800" i="1" dirty="0" err="1" smtClean="0">
                <a:solidFill>
                  <a:schemeClr val="tx1"/>
                </a:solidFill>
                <a:latin typeface="Bell MT" pitchFamily="18" charset="0"/>
              </a:rPr>
              <a:t>novus</a:t>
            </a:r>
            <a:r>
              <a:rPr lang="it-IT" sz="2800" i="1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it-IT" sz="2800" dirty="0" smtClean="0">
                <a:solidFill>
                  <a:schemeClr val="tx1"/>
                </a:solidFill>
                <a:latin typeface="Bell MT" pitchFamily="18" charset="0"/>
              </a:rPr>
              <a:t>= ultimo</a:t>
            </a:r>
            <a:r>
              <a:rPr lang="it-IT" sz="2800" dirty="0">
                <a:solidFill>
                  <a:schemeClr val="tx1"/>
                </a:solidFill>
                <a:latin typeface="Bell MT" pitchFamily="18" charset="0"/>
              </a:rPr>
              <a:t>, oltre che nuovo): </a:t>
            </a:r>
            <a:r>
              <a:rPr lang="it-IT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la morte, il giudizio, il paradiso e l’inferno.</a:t>
            </a:r>
          </a:p>
          <a:p>
            <a:pPr algn="just"/>
            <a:r>
              <a:rPr lang="it-IT" sz="2800" dirty="0" smtClean="0"/>
              <a:t/>
            </a:r>
            <a:br>
              <a:rPr lang="it-IT" sz="2800" dirty="0" smtClean="0"/>
            </a:br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34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720079"/>
          </a:xfrm>
        </p:spPr>
        <p:txBody>
          <a:bodyPr>
            <a:normAutofit/>
          </a:bodyPr>
          <a:lstStyle/>
          <a:p>
            <a:r>
              <a:rPr lang="it-IT" sz="3600" b="1" i="1" dirty="0" smtClean="0">
                <a:hlinkClick r:id="rId2"/>
              </a:rPr>
              <a:t>Indole </a:t>
            </a:r>
            <a:r>
              <a:rPr lang="it-IT" sz="3600" b="1" i="1" dirty="0">
                <a:hlinkClick r:id="rId2"/>
              </a:rPr>
              <a:t>escatologica della chiesa</a:t>
            </a:r>
            <a:r>
              <a:rPr lang="it-IT" sz="3200" b="1" i="1" dirty="0"/>
              <a:t> </a:t>
            </a:r>
            <a:endParaRPr lang="it-IT" sz="3600" b="1" i="1" dirty="0">
              <a:hlinkClick r:id="rId2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15616" y="980728"/>
            <a:ext cx="6616824" cy="5185122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it-IT" sz="3800" dirty="0" smtClean="0">
                <a:latin typeface="Bell MT" pitchFamily="18" charset="0"/>
              </a:rPr>
              <a:t> </a:t>
            </a:r>
          </a:p>
          <a:p>
            <a:pPr algn="just">
              <a:lnSpc>
                <a:spcPct val="170000"/>
              </a:lnSpc>
            </a:pPr>
            <a:r>
              <a:rPr lang="it-IT" sz="8000" dirty="0" smtClean="0">
                <a:solidFill>
                  <a:schemeClr val="tx1"/>
                </a:solidFill>
                <a:latin typeface="Bell MT" pitchFamily="18" charset="0"/>
              </a:rPr>
              <a:t>Questo capitolo dedicato all’escatologia permette di fare alcune sottolineature previe:</a:t>
            </a:r>
          </a:p>
          <a:p>
            <a:pPr algn="just">
              <a:lnSpc>
                <a:spcPct val="170000"/>
              </a:lnSpc>
            </a:pPr>
            <a:r>
              <a:rPr lang="it-IT" sz="8000" dirty="0" smtClean="0">
                <a:solidFill>
                  <a:schemeClr val="tx1"/>
                </a:solidFill>
                <a:latin typeface="Bell MT" pitchFamily="18" charset="0"/>
              </a:rPr>
              <a:t>- </a:t>
            </a:r>
            <a:r>
              <a:rPr lang="it-IT" sz="8000" dirty="0">
                <a:solidFill>
                  <a:schemeClr val="tx1"/>
                </a:solidFill>
                <a:latin typeface="Bell MT" pitchFamily="18" charset="0"/>
              </a:rPr>
              <a:t>innanzi tutto, ci consente di </a:t>
            </a:r>
            <a:r>
              <a:rPr lang="it-IT" sz="8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concepire la “storia” della chiesa (e del mondo, quindi non solo “noi cristiani”) nella logica del “già” e del “non ancora”</a:t>
            </a:r>
            <a:r>
              <a:rPr lang="it-IT" sz="8000" dirty="0">
                <a:solidFill>
                  <a:schemeClr val="tx1"/>
                </a:solidFill>
                <a:latin typeface="Bell MT" pitchFamily="18" charset="0"/>
              </a:rPr>
              <a:t>. La storia tutta ha un “senso”.</a:t>
            </a:r>
          </a:p>
          <a:p>
            <a:pPr algn="just">
              <a:lnSpc>
                <a:spcPct val="170000"/>
              </a:lnSpc>
              <a:buFontTx/>
              <a:buChar char="-"/>
            </a:pPr>
            <a:r>
              <a:rPr lang="it-IT" sz="8000" dirty="0" smtClean="0">
                <a:solidFill>
                  <a:schemeClr val="tx1"/>
                </a:solidFill>
                <a:latin typeface="Bell MT" pitchFamily="18" charset="0"/>
              </a:rPr>
              <a:t> ci </a:t>
            </a:r>
            <a:r>
              <a:rPr lang="it-IT" sz="8000" dirty="0">
                <a:solidFill>
                  <a:schemeClr val="tx1"/>
                </a:solidFill>
                <a:latin typeface="Bell MT" pitchFamily="18" charset="0"/>
              </a:rPr>
              <a:t>aiuta ad intravedere </a:t>
            </a:r>
            <a:r>
              <a:rPr lang="it-IT" sz="8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un fecondo rapporto tra “aspetto individuale” e “aspetto cosmico/sociale” dell’escatologia</a:t>
            </a:r>
            <a:r>
              <a:rPr lang="it-IT" sz="8000" dirty="0">
                <a:solidFill>
                  <a:schemeClr val="tx1"/>
                </a:solidFill>
                <a:latin typeface="Bell MT" pitchFamily="18" charset="0"/>
              </a:rPr>
              <a:t>. </a:t>
            </a:r>
          </a:p>
          <a:p>
            <a:pPr algn="just">
              <a:lnSpc>
                <a:spcPct val="170000"/>
              </a:lnSpc>
            </a:pPr>
            <a:r>
              <a:rPr lang="it-IT" sz="8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Il “mondo” non finisce con me e con il mio giudizio</a:t>
            </a:r>
            <a:r>
              <a:rPr lang="it-IT" sz="8000" dirty="0">
                <a:solidFill>
                  <a:schemeClr val="tx1"/>
                </a:solidFill>
                <a:latin typeface="Bell MT" pitchFamily="18" charset="0"/>
              </a:rPr>
              <a:t>, ma c’è una storia più grande dentro cui si inserisce e prende senso la mia vita, il mio contributo e il mio giudizio.</a:t>
            </a:r>
          </a:p>
          <a:p>
            <a:pPr algn="just"/>
            <a:r>
              <a:rPr lang="it-IT" sz="2800" dirty="0" smtClean="0"/>
              <a:t/>
            </a:r>
            <a:br>
              <a:rPr lang="it-IT" sz="2800" dirty="0" smtClean="0"/>
            </a:br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35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936104"/>
          </a:xfrm>
        </p:spPr>
        <p:txBody>
          <a:bodyPr>
            <a:normAutofit/>
          </a:bodyPr>
          <a:lstStyle/>
          <a:p>
            <a:r>
              <a:rPr lang="it-IT" sz="3600" b="1" i="1" dirty="0" smtClean="0">
                <a:hlinkClick r:id="rId2"/>
              </a:rPr>
              <a:t>Indole </a:t>
            </a:r>
            <a:r>
              <a:rPr lang="it-IT" sz="3600" b="1" i="1" dirty="0">
                <a:hlinkClick r:id="rId2"/>
              </a:rPr>
              <a:t>escatologica della chiesa</a:t>
            </a:r>
            <a:r>
              <a:rPr lang="it-IT" sz="3200" b="1" i="1" dirty="0"/>
              <a:t> </a:t>
            </a:r>
            <a:endParaRPr lang="it-IT" sz="3600" b="1" i="1" dirty="0">
              <a:hlinkClick r:id="rId2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15616" y="1412776"/>
            <a:ext cx="6616824" cy="5067944"/>
          </a:xfrm>
        </p:spPr>
        <p:txBody>
          <a:bodyPr>
            <a:normAutofit/>
          </a:bodyPr>
          <a:lstStyle/>
          <a:p>
            <a:pPr algn="just"/>
            <a:r>
              <a:rPr lang="it-IT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L’attesa dei “cieli nuovi e della terra nuova” si lega con l’impegno nel presente: </a:t>
            </a:r>
            <a:r>
              <a:rPr lang="it-IT" sz="2400" dirty="0" smtClean="0">
                <a:solidFill>
                  <a:schemeClr val="tx1"/>
                </a:solidFill>
                <a:latin typeface="Bell MT" pitchFamily="18" charset="0"/>
              </a:rPr>
              <a:t>siamo coinvolti con il progetto divino di preparazione dell’aldilà.</a:t>
            </a:r>
          </a:p>
          <a:p>
            <a:pPr algn="just"/>
            <a:endParaRPr lang="it-IT" sz="2400" dirty="0" smtClean="0">
              <a:solidFill>
                <a:schemeClr val="tx1"/>
              </a:solidFill>
              <a:latin typeface="Bell MT" pitchFamily="18" charset="0"/>
            </a:endParaRPr>
          </a:p>
          <a:p>
            <a:pPr algn="just"/>
            <a:r>
              <a:rPr lang="it-IT" sz="2400" dirty="0" smtClean="0">
                <a:solidFill>
                  <a:schemeClr val="tx1"/>
                </a:solidFill>
                <a:latin typeface="Bell MT" pitchFamily="18" charset="0"/>
              </a:rPr>
              <a:t>Queste sottolineature del capitolo dedicato all’escatologia rimandano al capitolo della LG dei laici (cap. IV) e alla GS: lì soprattutto dove si parla dell’importanza del ruolo dei laici nella santificazione del mondo (vedi LG 36: l’ufficio regale dei laici).</a:t>
            </a:r>
          </a:p>
          <a:p>
            <a:pPr algn="just"/>
            <a:r>
              <a:rPr lang="it-IT" sz="2800" dirty="0" smtClean="0"/>
              <a:t/>
            </a:r>
            <a:br>
              <a:rPr lang="it-IT" sz="2800" dirty="0" smtClean="0"/>
            </a:br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36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368151"/>
          </a:xfrm>
        </p:spPr>
        <p:txBody>
          <a:bodyPr>
            <a:normAutofit/>
          </a:bodyPr>
          <a:lstStyle/>
          <a:p>
            <a:r>
              <a:rPr lang="it-IT" sz="3600" b="1" i="1" dirty="0" smtClean="0">
                <a:hlinkClick r:id="rId2"/>
              </a:rPr>
              <a:t>Maria, Madre </a:t>
            </a:r>
            <a:r>
              <a:rPr lang="it-IT" sz="3600" b="1" i="1" dirty="0">
                <a:hlinkClick r:id="rId2"/>
              </a:rPr>
              <a:t>di Dio nel mistero di Cristo e della Chiesa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15616" y="1313384"/>
            <a:ext cx="6616824" cy="506794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3800" dirty="0">
                <a:latin typeface="Bell MT" pitchFamily="18" charset="0"/>
              </a:rPr>
              <a:t> </a:t>
            </a:r>
          </a:p>
          <a:p>
            <a:pPr algn="just"/>
            <a:r>
              <a:rPr lang="it-IT" sz="2800" dirty="0" smtClean="0">
                <a:solidFill>
                  <a:schemeClr val="tx1"/>
                </a:solidFill>
                <a:latin typeface="Bell MT" pitchFamily="18" charset="0"/>
              </a:rPr>
              <a:t>Essa </a:t>
            </a:r>
            <a:r>
              <a:rPr lang="it-IT" sz="2800" dirty="0">
                <a:solidFill>
                  <a:schemeClr val="tx1"/>
                </a:solidFill>
                <a:latin typeface="Bell MT" pitchFamily="18" charset="0"/>
              </a:rPr>
              <a:t>è dunque “membro” – anche se del tutto particolare – della chiesa e “modello” per ogni credente</a:t>
            </a:r>
            <a:r>
              <a:rPr lang="it-IT" sz="2800" dirty="0" smtClean="0">
                <a:solidFill>
                  <a:schemeClr val="tx1"/>
                </a:solidFill>
                <a:latin typeface="Bell MT" pitchFamily="18" charset="0"/>
              </a:rPr>
              <a:t>.</a:t>
            </a:r>
          </a:p>
          <a:p>
            <a:pPr algn="just"/>
            <a:r>
              <a:rPr lang="it-IT" sz="2800" dirty="0">
                <a:solidFill>
                  <a:schemeClr val="tx1"/>
                </a:solidFill>
                <a:latin typeface="Bell MT" pitchFamily="18" charset="0"/>
              </a:rPr>
              <a:t>Maria è “figura” della </a:t>
            </a:r>
            <a:r>
              <a:rPr lang="it-IT" sz="2800" dirty="0" smtClean="0">
                <a:solidFill>
                  <a:schemeClr val="tx1"/>
                </a:solidFill>
                <a:latin typeface="Bell MT" pitchFamily="18" charset="0"/>
              </a:rPr>
              <a:t>chiesa</a:t>
            </a:r>
          </a:p>
          <a:p>
            <a:pPr algn="just"/>
            <a:r>
              <a:rPr lang="it-IT" sz="2800" dirty="0">
                <a:solidFill>
                  <a:schemeClr val="tx1"/>
                </a:solidFill>
                <a:latin typeface="Bell MT" pitchFamily="18" charset="0"/>
              </a:rPr>
              <a:t>“Insieme è congiunta nella stirpe di Adamo con tutti gli uomini bisognosi di </a:t>
            </a:r>
            <a:r>
              <a:rPr lang="it-IT" sz="2800" dirty="0" smtClean="0">
                <a:solidFill>
                  <a:schemeClr val="tx1"/>
                </a:solidFill>
                <a:latin typeface="Bell MT" pitchFamily="18" charset="0"/>
              </a:rPr>
              <a:t>salvezza</a:t>
            </a:r>
          </a:p>
          <a:p>
            <a:pPr algn="just"/>
            <a:r>
              <a:rPr lang="it-IT" sz="2800" dirty="0">
                <a:solidFill>
                  <a:schemeClr val="tx1"/>
                </a:solidFill>
                <a:latin typeface="Bell MT" pitchFamily="18" charset="0"/>
              </a:rPr>
              <a:t>Maria si “spiega” alla luce di Cristo, ma allo stesso tempo, Maria non perde il suo legame con la chiesa e con tutti noi.</a:t>
            </a:r>
            <a:endParaRPr lang="it-IT" sz="2800" dirty="0" smtClean="0">
              <a:solidFill>
                <a:schemeClr val="tx1"/>
              </a:solidFill>
              <a:latin typeface="Bell MT" pitchFamily="18" charset="0"/>
            </a:endParaRPr>
          </a:p>
          <a:p>
            <a:pPr algn="just"/>
            <a:r>
              <a:rPr lang="it-IT" sz="2800" dirty="0" smtClean="0"/>
              <a:t/>
            </a:r>
            <a:br>
              <a:rPr lang="it-IT" sz="2800" dirty="0" smtClean="0"/>
            </a:br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37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368151"/>
          </a:xfrm>
        </p:spPr>
        <p:txBody>
          <a:bodyPr>
            <a:normAutofit/>
          </a:bodyPr>
          <a:lstStyle/>
          <a:p>
            <a:r>
              <a:rPr lang="it-IT" sz="3200" b="1" i="1" dirty="0">
                <a:hlinkClick r:id="rId2"/>
              </a:rPr>
              <a:t>Funzione </a:t>
            </a:r>
            <a:r>
              <a:rPr lang="it-IT" sz="3200" b="1" i="1" dirty="0" smtClean="0">
                <a:hlinkClick r:id="rId2"/>
              </a:rPr>
              <a:t>di Maria nell’economia </a:t>
            </a:r>
            <a:r>
              <a:rPr lang="it-IT" sz="3200" b="1" i="1" dirty="0">
                <a:hlinkClick r:id="rId2"/>
              </a:rPr>
              <a:t>della salvezza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43608" y="1268760"/>
            <a:ext cx="6616824" cy="5067944"/>
          </a:xfrm>
        </p:spPr>
        <p:txBody>
          <a:bodyPr>
            <a:normAutofit/>
          </a:bodyPr>
          <a:lstStyle/>
          <a:p>
            <a:pPr algn="just"/>
            <a:r>
              <a:rPr lang="it-IT" sz="3800" dirty="0">
                <a:latin typeface="Bell MT" pitchFamily="18" charset="0"/>
              </a:rPr>
              <a:t> </a:t>
            </a:r>
            <a:endParaRPr lang="it-IT" sz="3500" b="1" i="1" dirty="0">
              <a:solidFill>
                <a:schemeClr val="tx1"/>
              </a:solidFill>
              <a:latin typeface="+mj-lt"/>
              <a:ea typeface="+mj-ea"/>
              <a:cs typeface="+mj-cs"/>
              <a:hlinkClick r:id="rId2"/>
            </a:endParaRPr>
          </a:p>
          <a:p>
            <a:pPr algn="just"/>
            <a:r>
              <a:rPr lang="it-IT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L’intreccio tra </a:t>
            </a:r>
            <a:r>
              <a:rPr lang="it-IT" sz="28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Cristo – Scritture - Maria </a:t>
            </a:r>
            <a:r>
              <a:rPr lang="it-IT" sz="2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è denunciato da LG agli inizi del n. 55, </a:t>
            </a:r>
            <a:r>
              <a:rPr lang="it-IT" sz="2800" dirty="0">
                <a:solidFill>
                  <a:schemeClr val="tx1"/>
                </a:solidFill>
              </a:rPr>
              <a:t>che passa quindi a prendere in esame il vecchio testamento. </a:t>
            </a:r>
            <a:endParaRPr lang="it-IT" sz="2800" dirty="0" smtClean="0">
              <a:solidFill>
                <a:schemeClr val="tx1"/>
              </a:solidFill>
            </a:endParaRPr>
          </a:p>
          <a:p>
            <a:pPr algn="just"/>
            <a:endParaRPr lang="it-IT" sz="2800" dirty="0" smtClean="0"/>
          </a:p>
          <a:p>
            <a:pPr algn="just"/>
            <a:r>
              <a:rPr lang="it-IT" sz="2800" dirty="0" smtClean="0"/>
              <a:t/>
            </a:r>
            <a:br>
              <a:rPr lang="it-IT" sz="2800" dirty="0" smtClean="0"/>
            </a:br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38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368151"/>
          </a:xfrm>
        </p:spPr>
        <p:txBody>
          <a:bodyPr>
            <a:normAutofit/>
          </a:bodyPr>
          <a:lstStyle/>
          <a:p>
            <a:r>
              <a:rPr lang="it-IT" sz="3200" b="1" i="1" dirty="0">
                <a:hlinkClick r:id="rId2"/>
              </a:rPr>
              <a:t>Funzione </a:t>
            </a:r>
            <a:r>
              <a:rPr lang="it-IT" sz="3200" b="1" i="1" dirty="0" smtClean="0">
                <a:hlinkClick r:id="rId2"/>
              </a:rPr>
              <a:t>di Maria nell’economia </a:t>
            </a:r>
            <a:r>
              <a:rPr lang="it-IT" sz="3200" b="1" i="1" dirty="0">
                <a:hlinkClick r:id="rId2"/>
              </a:rPr>
              <a:t>della salvezza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43608" y="1268760"/>
            <a:ext cx="6616824" cy="5328592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it-IT" sz="3800" dirty="0">
                <a:latin typeface="Bell MT" pitchFamily="18" charset="0"/>
              </a:rPr>
              <a:t> </a:t>
            </a:r>
            <a:endParaRPr lang="it-IT" sz="3500" b="1" i="1" dirty="0">
              <a:solidFill>
                <a:schemeClr val="tx1"/>
              </a:solidFill>
              <a:latin typeface="+mj-lt"/>
              <a:ea typeface="+mj-ea"/>
              <a:cs typeface="+mj-cs"/>
              <a:hlinkClick r:id="rId2"/>
            </a:endParaRPr>
          </a:p>
          <a:p>
            <a:pPr algn="just"/>
            <a:endParaRPr lang="it-IT" sz="4400" dirty="0" smtClean="0">
              <a:latin typeface="Bell MT" pitchFamily="18" charset="0"/>
            </a:endParaRPr>
          </a:p>
          <a:p>
            <a:pPr algn="just"/>
            <a:r>
              <a:rPr lang="it-IT" sz="4400" dirty="0" smtClean="0">
                <a:solidFill>
                  <a:schemeClr val="tx1"/>
                </a:solidFill>
                <a:latin typeface="Bell MT" pitchFamily="18" charset="0"/>
              </a:rPr>
              <a:t>Quindi </a:t>
            </a:r>
            <a:r>
              <a:rPr lang="it-IT" sz="4400" dirty="0">
                <a:solidFill>
                  <a:schemeClr val="tx1"/>
                </a:solidFill>
                <a:latin typeface="Bell MT" pitchFamily="18" charset="0"/>
              </a:rPr>
              <a:t>LG passa in rassegna i due testi più celebri, che parlano di una misteriosa vergine </a:t>
            </a:r>
            <a:r>
              <a:rPr lang="it-IT" sz="4400" dirty="0">
                <a:solidFill>
                  <a:srgbClr val="FF0000"/>
                </a:solidFill>
                <a:latin typeface="Bell MT" pitchFamily="18" charset="0"/>
              </a:rPr>
              <a:t>(</a:t>
            </a:r>
            <a:r>
              <a:rPr lang="it-IT" sz="4400" dirty="0" err="1">
                <a:solidFill>
                  <a:srgbClr val="FF0000"/>
                </a:solidFill>
                <a:latin typeface="Bell MT" pitchFamily="18" charset="0"/>
              </a:rPr>
              <a:t>Gen</a:t>
            </a:r>
            <a:r>
              <a:rPr lang="it-IT" sz="4400" dirty="0">
                <a:solidFill>
                  <a:srgbClr val="FF0000"/>
                </a:solidFill>
                <a:latin typeface="Bell MT" pitchFamily="18" charset="0"/>
              </a:rPr>
              <a:t> 3,15 e </a:t>
            </a:r>
            <a:r>
              <a:rPr lang="it-IT" sz="4400" dirty="0" err="1">
                <a:solidFill>
                  <a:srgbClr val="FF0000"/>
                </a:solidFill>
                <a:latin typeface="Bell MT" pitchFamily="18" charset="0"/>
              </a:rPr>
              <a:t>Is</a:t>
            </a:r>
            <a:r>
              <a:rPr lang="it-IT" sz="4400" dirty="0">
                <a:solidFill>
                  <a:srgbClr val="FF0000"/>
                </a:solidFill>
                <a:latin typeface="Bell MT" pitchFamily="18" charset="0"/>
              </a:rPr>
              <a:t> 7,14). </a:t>
            </a:r>
            <a:r>
              <a:rPr lang="it-IT" sz="4400" dirty="0">
                <a:solidFill>
                  <a:schemeClr val="tx1"/>
                </a:solidFill>
                <a:latin typeface="Bell MT" pitchFamily="18" charset="0"/>
              </a:rPr>
              <a:t>Precisamente, si tratta di</a:t>
            </a:r>
            <a:r>
              <a:rPr lang="it-IT" sz="4400" dirty="0" smtClean="0">
                <a:solidFill>
                  <a:schemeClr val="tx1"/>
                </a:solidFill>
                <a:latin typeface="Bell MT" pitchFamily="18" charset="0"/>
              </a:rPr>
              <a:t>:</a:t>
            </a:r>
          </a:p>
          <a:p>
            <a:pPr algn="just"/>
            <a:endParaRPr lang="it-IT" sz="4400" dirty="0">
              <a:solidFill>
                <a:schemeClr val="tx1"/>
              </a:solidFill>
              <a:latin typeface="Bell MT" pitchFamily="18" charset="0"/>
            </a:endParaRPr>
          </a:p>
          <a:p>
            <a:pPr algn="just"/>
            <a:r>
              <a:rPr lang="it-IT" sz="4400" i="1" dirty="0">
                <a:solidFill>
                  <a:schemeClr val="tx1"/>
                </a:solidFill>
                <a:latin typeface="Bell MT" pitchFamily="18" charset="0"/>
              </a:rPr>
              <a:t>a) Io porrò inimicizia tra te e la </a:t>
            </a:r>
            <a:r>
              <a:rPr lang="it-IT" sz="4400" b="1" i="1" dirty="0" smtClean="0">
                <a:solidFill>
                  <a:schemeClr val="tx1"/>
                </a:solidFill>
                <a:latin typeface="Bell MT" pitchFamily="18" charset="0"/>
              </a:rPr>
              <a:t>donna</a:t>
            </a:r>
            <a:r>
              <a:rPr lang="it-IT" sz="4400" dirty="0" smtClean="0">
                <a:solidFill>
                  <a:schemeClr val="tx1"/>
                </a:solidFill>
                <a:latin typeface="Bell MT" pitchFamily="18" charset="0"/>
              </a:rPr>
              <a:t>,</a:t>
            </a:r>
            <a:endParaRPr lang="it-IT" sz="4400" dirty="0">
              <a:solidFill>
                <a:schemeClr val="tx1"/>
              </a:solidFill>
              <a:latin typeface="Bell MT" pitchFamily="18" charset="0"/>
            </a:endParaRPr>
          </a:p>
          <a:p>
            <a:pPr algn="just"/>
            <a:r>
              <a:rPr lang="it-IT" sz="4400" i="1" dirty="0">
                <a:solidFill>
                  <a:schemeClr val="tx1"/>
                </a:solidFill>
                <a:latin typeface="Bell MT" pitchFamily="18" charset="0"/>
              </a:rPr>
              <a:t>tra la tua stirpe</a:t>
            </a:r>
            <a:endParaRPr lang="it-IT" sz="4400" dirty="0">
              <a:solidFill>
                <a:schemeClr val="tx1"/>
              </a:solidFill>
              <a:latin typeface="Bell MT" pitchFamily="18" charset="0"/>
            </a:endParaRPr>
          </a:p>
          <a:p>
            <a:pPr algn="just"/>
            <a:r>
              <a:rPr lang="it-IT" sz="4400" i="1" dirty="0">
                <a:solidFill>
                  <a:schemeClr val="tx1"/>
                </a:solidFill>
                <a:latin typeface="Bell MT" pitchFamily="18" charset="0"/>
              </a:rPr>
              <a:t>e la sua stirpe:</a:t>
            </a:r>
            <a:endParaRPr lang="it-IT" sz="4400" dirty="0">
              <a:solidFill>
                <a:schemeClr val="tx1"/>
              </a:solidFill>
              <a:latin typeface="Bell MT" pitchFamily="18" charset="0"/>
            </a:endParaRPr>
          </a:p>
          <a:p>
            <a:pPr algn="just"/>
            <a:r>
              <a:rPr lang="it-IT" sz="4400" i="1" dirty="0">
                <a:solidFill>
                  <a:schemeClr val="tx1"/>
                </a:solidFill>
                <a:latin typeface="Bell MT" pitchFamily="18" charset="0"/>
              </a:rPr>
              <a:t>questa ti schiaccerà la testa</a:t>
            </a:r>
            <a:endParaRPr lang="it-IT" sz="4400" dirty="0">
              <a:solidFill>
                <a:schemeClr val="tx1"/>
              </a:solidFill>
              <a:latin typeface="Bell MT" pitchFamily="18" charset="0"/>
            </a:endParaRPr>
          </a:p>
          <a:p>
            <a:pPr algn="just"/>
            <a:r>
              <a:rPr lang="it-IT" sz="4400" i="1" dirty="0">
                <a:solidFill>
                  <a:schemeClr val="tx1"/>
                </a:solidFill>
                <a:latin typeface="Bell MT" pitchFamily="18" charset="0"/>
              </a:rPr>
              <a:t>e tu le insidierai il calcagno».</a:t>
            </a:r>
            <a:endParaRPr lang="it-IT" sz="4400" dirty="0">
              <a:solidFill>
                <a:schemeClr val="tx1"/>
              </a:solidFill>
              <a:latin typeface="Bell MT" pitchFamily="18" charset="0"/>
            </a:endParaRPr>
          </a:p>
          <a:p>
            <a:pPr algn="just"/>
            <a:endParaRPr lang="it-IT" sz="4400" dirty="0">
              <a:solidFill>
                <a:schemeClr val="tx1"/>
              </a:solidFill>
              <a:latin typeface="Bell MT" pitchFamily="18" charset="0"/>
            </a:endParaRPr>
          </a:p>
          <a:p>
            <a:pPr algn="just"/>
            <a:r>
              <a:rPr lang="it-IT" sz="4400" i="1" dirty="0">
                <a:solidFill>
                  <a:schemeClr val="tx1"/>
                </a:solidFill>
                <a:latin typeface="Bell MT" pitchFamily="18" charset="0"/>
              </a:rPr>
              <a:t>b) Pertanto il Signore stesso vi darà un segno. Ecco: la</a:t>
            </a:r>
            <a:r>
              <a:rPr lang="it-IT" sz="4400" b="1" i="1" dirty="0">
                <a:solidFill>
                  <a:schemeClr val="tx1"/>
                </a:solidFill>
                <a:latin typeface="Bell MT" pitchFamily="18" charset="0"/>
              </a:rPr>
              <a:t> vergine</a:t>
            </a:r>
            <a:r>
              <a:rPr lang="it-IT" sz="4400" i="1" dirty="0">
                <a:solidFill>
                  <a:schemeClr val="tx1"/>
                </a:solidFill>
                <a:latin typeface="Bell MT" pitchFamily="18" charset="0"/>
              </a:rPr>
              <a:t> </a:t>
            </a:r>
            <a:r>
              <a:rPr lang="it-IT" sz="4400" i="1" dirty="0" smtClean="0">
                <a:solidFill>
                  <a:schemeClr val="tx1"/>
                </a:solidFill>
                <a:latin typeface="Bell MT" pitchFamily="18" charset="0"/>
              </a:rPr>
              <a:t>concepirà </a:t>
            </a:r>
            <a:r>
              <a:rPr lang="it-IT" sz="4400" i="1" dirty="0">
                <a:solidFill>
                  <a:schemeClr val="tx1"/>
                </a:solidFill>
                <a:latin typeface="Bell MT" pitchFamily="18" charset="0"/>
              </a:rPr>
              <a:t>e partorirà un figlio, che chiamerà </a:t>
            </a:r>
            <a:r>
              <a:rPr lang="it-IT" sz="4400" i="1" dirty="0" err="1">
                <a:solidFill>
                  <a:schemeClr val="tx1"/>
                </a:solidFill>
                <a:latin typeface="Bell MT" pitchFamily="18" charset="0"/>
              </a:rPr>
              <a:t>Emmanuele</a:t>
            </a:r>
            <a:r>
              <a:rPr lang="it-IT" sz="4400" i="1" dirty="0">
                <a:solidFill>
                  <a:schemeClr val="tx1"/>
                </a:solidFill>
                <a:latin typeface="Bell MT" pitchFamily="18" charset="0"/>
              </a:rPr>
              <a:t>.</a:t>
            </a:r>
            <a:endParaRPr lang="it-IT" sz="4400" dirty="0">
              <a:solidFill>
                <a:schemeClr val="tx1"/>
              </a:solidFill>
              <a:latin typeface="Bell MT" pitchFamily="18" charset="0"/>
            </a:endParaRPr>
          </a:p>
          <a:p>
            <a:pPr algn="just"/>
            <a:endParaRPr lang="it-IT" sz="2800" dirty="0" smtClean="0"/>
          </a:p>
          <a:p>
            <a:pPr algn="just"/>
            <a:r>
              <a:rPr lang="it-IT" sz="2800" dirty="0" smtClean="0"/>
              <a:t/>
            </a:r>
            <a:br>
              <a:rPr lang="it-IT" sz="2800" dirty="0" smtClean="0"/>
            </a:br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39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864096"/>
          </a:xfrm>
        </p:spPr>
        <p:txBody>
          <a:bodyPr>
            <a:normAutofit/>
          </a:bodyPr>
          <a:lstStyle/>
          <a:p>
            <a:r>
              <a:rPr lang="it-IT" sz="3600" b="1" i="1" dirty="0" smtClean="0">
                <a:hlinkClick r:id="rId3"/>
              </a:rPr>
              <a:t>La </a:t>
            </a:r>
            <a:r>
              <a:rPr lang="it-IT" sz="3600" b="1" i="1" dirty="0">
                <a:hlinkClick r:id="rId3"/>
              </a:rPr>
              <a:t>struttura della LG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1052736"/>
            <a:ext cx="6400800" cy="558924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it-IT" sz="9600" dirty="0" smtClean="0">
                <a:solidFill>
                  <a:schemeClr val="tx1"/>
                </a:solidFill>
                <a:latin typeface="Bell MT" pitchFamily="18" charset="0"/>
              </a:rPr>
              <a:t>Il </a:t>
            </a:r>
            <a:r>
              <a:rPr lang="it-IT" sz="9600" dirty="0">
                <a:solidFill>
                  <a:schemeClr val="tx1"/>
                </a:solidFill>
                <a:latin typeface="Bell MT" pitchFamily="18" charset="0"/>
              </a:rPr>
              <a:t>testo presenta una certa armonia. Ce lo suggerisce una duplice chiave di lettura</a:t>
            </a:r>
            <a:r>
              <a:rPr lang="it-IT" sz="9600" dirty="0" smtClean="0">
                <a:solidFill>
                  <a:schemeClr val="tx1"/>
                </a:solidFill>
                <a:latin typeface="Bell MT" pitchFamily="18" charset="0"/>
              </a:rPr>
              <a:t>.</a:t>
            </a:r>
            <a:endParaRPr lang="it-IT" sz="11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pPr algn="just"/>
            <a:r>
              <a:rPr lang="it-IT" sz="9600" dirty="0">
                <a:solidFill>
                  <a:schemeClr val="tx1"/>
                </a:solidFill>
                <a:latin typeface="Bell MT" pitchFamily="18" charset="0"/>
              </a:rPr>
              <a:t>a) Si può ravvisare una sorta di "movimento di </a:t>
            </a:r>
            <a:r>
              <a:rPr lang="it-IT" sz="1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andata e ritorno</a:t>
            </a:r>
            <a:r>
              <a:rPr lang="it-IT" sz="9600" dirty="0">
                <a:solidFill>
                  <a:schemeClr val="tx1"/>
                </a:solidFill>
                <a:latin typeface="Bell MT" pitchFamily="18" charset="0"/>
              </a:rPr>
              <a:t>": "</a:t>
            </a:r>
            <a:r>
              <a:rPr lang="it-IT" sz="9600" dirty="0" err="1">
                <a:solidFill>
                  <a:schemeClr val="tx1"/>
                </a:solidFill>
                <a:latin typeface="Bell MT" pitchFamily="18" charset="0"/>
              </a:rPr>
              <a:t>Exitus</a:t>
            </a:r>
            <a:r>
              <a:rPr lang="it-IT" sz="9600" dirty="0">
                <a:solidFill>
                  <a:schemeClr val="tx1"/>
                </a:solidFill>
                <a:latin typeface="Bell MT" pitchFamily="18" charset="0"/>
              </a:rPr>
              <a:t>" e "</a:t>
            </a:r>
            <a:r>
              <a:rPr lang="it-IT" sz="9600" dirty="0" err="1">
                <a:solidFill>
                  <a:schemeClr val="tx1"/>
                </a:solidFill>
                <a:latin typeface="Bell MT" pitchFamily="18" charset="0"/>
              </a:rPr>
              <a:t>Reditus</a:t>
            </a:r>
            <a:r>
              <a:rPr lang="it-IT" sz="9600" dirty="0">
                <a:solidFill>
                  <a:schemeClr val="tx1"/>
                </a:solidFill>
                <a:latin typeface="Bell MT" pitchFamily="18" charset="0"/>
              </a:rPr>
              <a:t>".</a:t>
            </a:r>
          </a:p>
          <a:p>
            <a:pPr algn="just"/>
            <a:r>
              <a:rPr lang="it-IT" sz="9600" dirty="0">
                <a:solidFill>
                  <a:schemeClr val="tx1"/>
                </a:solidFill>
                <a:latin typeface="Bell MT" pitchFamily="18" charset="0"/>
              </a:rPr>
              <a:t>Si può parlare di una </a:t>
            </a:r>
            <a:r>
              <a:rPr lang="it-IT" sz="1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sorta di </a:t>
            </a:r>
            <a:r>
              <a:rPr lang="it-IT" sz="11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exitus</a:t>
            </a:r>
            <a:r>
              <a:rPr lang="it-IT" sz="1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/discesa della chiesa dalla Trinità </a:t>
            </a:r>
            <a:r>
              <a:rPr lang="it-IT" sz="9600" dirty="0">
                <a:solidFill>
                  <a:schemeClr val="tx1"/>
                </a:solidFill>
                <a:latin typeface="Bell MT" pitchFamily="18" charset="0"/>
              </a:rPr>
              <a:t>(i primi quattro capitoli: il mistero della </a:t>
            </a:r>
            <a:r>
              <a:rPr lang="it-IT" sz="9600" dirty="0" smtClean="0">
                <a:solidFill>
                  <a:schemeClr val="tx1"/>
                </a:solidFill>
                <a:latin typeface="Bell MT" pitchFamily="18" charset="0"/>
              </a:rPr>
              <a:t>chiesa--&gt;il </a:t>
            </a:r>
            <a:r>
              <a:rPr lang="it-IT" sz="9600" dirty="0">
                <a:solidFill>
                  <a:schemeClr val="tx1"/>
                </a:solidFill>
                <a:latin typeface="Bell MT" pitchFamily="18" charset="0"/>
              </a:rPr>
              <a:t>popolo di Dio-</a:t>
            </a:r>
            <a:r>
              <a:rPr lang="it-IT" sz="9600" dirty="0" smtClean="0">
                <a:solidFill>
                  <a:schemeClr val="tx1"/>
                </a:solidFill>
                <a:latin typeface="Bell MT" pitchFamily="18" charset="0"/>
              </a:rPr>
              <a:t>-&gt;gerarchia-- </a:t>
            </a:r>
            <a:r>
              <a:rPr lang="it-IT" sz="9600" dirty="0">
                <a:solidFill>
                  <a:schemeClr val="tx1"/>
                </a:solidFill>
                <a:latin typeface="Bell MT" pitchFamily="18" charset="0"/>
              </a:rPr>
              <a:t>laici).</a:t>
            </a:r>
          </a:p>
          <a:p>
            <a:pPr algn="just"/>
            <a:r>
              <a:rPr lang="it-IT" sz="1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E di una sorta di </a:t>
            </a:r>
            <a:r>
              <a:rPr lang="it-IT" sz="112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reditus</a:t>
            </a:r>
            <a:r>
              <a:rPr lang="it-IT" sz="1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/ritorno nella vita divina </a:t>
            </a:r>
            <a:r>
              <a:rPr lang="it-IT" sz="9600" dirty="0">
                <a:solidFill>
                  <a:schemeClr val="tx1"/>
                </a:solidFill>
                <a:latin typeface="Bell MT" pitchFamily="18" charset="0"/>
              </a:rPr>
              <a:t>(gli altri quattro capitoli: vocazione universale alla santità--&gt; i religiosi </a:t>
            </a:r>
            <a:r>
              <a:rPr lang="it-IT" sz="9600" dirty="0" err="1">
                <a:solidFill>
                  <a:schemeClr val="tx1"/>
                </a:solidFill>
                <a:latin typeface="Bell MT" pitchFamily="18" charset="0"/>
              </a:rPr>
              <a:t>--</a:t>
            </a:r>
            <a:r>
              <a:rPr lang="it-IT" sz="9600" dirty="0">
                <a:solidFill>
                  <a:schemeClr val="tx1"/>
                </a:solidFill>
                <a:latin typeface="Bell MT" pitchFamily="18" charset="0"/>
              </a:rPr>
              <a:t>&gt; indole escatologica della chiesa </a:t>
            </a:r>
            <a:r>
              <a:rPr lang="it-IT" sz="9600" dirty="0" err="1">
                <a:solidFill>
                  <a:schemeClr val="tx1"/>
                </a:solidFill>
                <a:latin typeface="Bell MT" pitchFamily="18" charset="0"/>
              </a:rPr>
              <a:t>--</a:t>
            </a:r>
            <a:r>
              <a:rPr lang="it-IT" sz="9600" dirty="0">
                <a:solidFill>
                  <a:schemeClr val="tx1"/>
                </a:solidFill>
                <a:latin typeface="Bell MT" pitchFamily="18" charset="0"/>
              </a:rPr>
              <a:t>&gt; Maria).</a:t>
            </a:r>
          </a:p>
          <a:p>
            <a:pPr algn="just"/>
            <a:r>
              <a:rPr lang="it-IT" sz="9600" dirty="0">
                <a:solidFill>
                  <a:schemeClr val="tx1"/>
                </a:solidFill>
                <a:latin typeface="Bell MT" pitchFamily="18" charset="0"/>
              </a:rPr>
              <a:t>La </a:t>
            </a:r>
            <a:r>
              <a:rPr lang="it-IT" sz="9600" dirty="0" smtClean="0">
                <a:solidFill>
                  <a:schemeClr val="tx1"/>
                </a:solidFill>
                <a:latin typeface="Bell MT" pitchFamily="18" charset="0"/>
              </a:rPr>
              <a:t>chiesa è </a:t>
            </a:r>
            <a:r>
              <a:rPr lang="it-IT" sz="9600" dirty="0">
                <a:solidFill>
                  <a:schemeClr val="tx1"/>
                </a:solidFill>
                <a:latin typeface="Bell MT" pitchFamily="18" charset="0"/>
              </a:rPr>
              <a:t>una realtà che </a:t>
            </a:r>
            <a:r>
              <a:rPr lang="it-IT" sz="1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prende origine da Dio </a:t>
            </a:r>
            <a:r>
              <a:rPr lang="it-IT" sz="9600" dirty="0">
                <a:solidFill>
                  <a:schemeClr val="tx1"/>
                </a:solidFill>
                <a:latin typeface="Bell MT" pitchFamily="18" charset="0"/>
              </a:rPr>
              <a:t>e in lui trova il </a:t>
            </a:r>
            <a:r>
              <a:rPr lang="it-IT" sz="1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suo compimento. </a:t>
            </a:r>
            <a:r>
              <a:rPr lang="it-IT" sz="9600" dirty="0">
                <a:solidFill>
                  <a:schemeClr val="tx1"/>
                </a:solidFill>
                <a:latin typeface="Bell MT" pitchFamily="18" charset="0"/>
              </a:rPr>
              <a:t>Non c'è alcuna autoreferenzialità della </a:t>
            </a:r>
            <a:r>
              <a:rPr lang="it-IT" sz="9600" dirty="0" smtClean="0">
                <a:solidFill>
                  <a:schemeClr val="tx1"/>
                </a:solidFill>
                <a:latin typeface="Bell MT" pitchFamily="18" charset="0"/>
              </a:rPr>
              <a:t>chiesa</a:t>
            </a:r>
            <a:r>
              <a:rPr lang="it-IT" sz="9600" dirty="0">
                <a:solidFill>
                  <a:schemeClr val="tx1"/>
                </a:solidFill>
                <a:latin typeface="Bell MT" pitchFamily="18" charset="0"/>
              </a:rPr>
              <a:t>.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30932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368151"/>
          </a:xfrm>
        </p:spPr>
        <p:txBody>
          <a:bodyPr>
            <a:normAutofit/>
          </a:bodyPr>
          <a:lstStyle/>
          <a:p>
            <a:r>
              <a:rPr lang="it-IT" sz="3200" b="1" i="1" dirty="0">
                <a:hlinkClick r:id="rId2"/>
              </a:rPr>
              <a:t>Funzione </a:t>
            </a:r>
            <a:r>
              <a:rPr lang="it-IT" sz="3200" b="1" i="1" dirty="0" smtClean="0">
                <a:hlinkClick r:id="rId2"/>
              </a:rPr>
              <a:t>di Maria nell’economia </a:t>
            </a:r>
            <a:r>
              <a:rPr lang="it-IT" sz="3200" b="1" i="1" dirty="0">
                <a:hlinkClick r:id="rId2"/>
              </a:rPr>
              <a:t>della salvezza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43608" y="1268760"/>
            <a:ext cx="6616824" cy="5040560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it-IT" sz="3800" dirty="0">
                <a:latin typeface="Bell MT" pitchFamily="18" charset="0"/>
              </a:rPr>
              <a:t> </a:t>
            </a:r>
            <a:endParaRPr lang="it-IT" sz="4400" dirty="0" smtClean="0">
              <a:latin typeface="Bell MT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it-IT" sz="4200" dirty="0" smtClean="0">
                <a:solidFill>
                  <a:schemeClr val="tx1"/>
                </a:solidFill>
                <a:latin typeface="Bell MT" pitchFamily="18" charset="0"/>
              </a:rPr>
              <a:t>- Non </a:t>
            </a:r>
            <a:r>
              <a:rPr lang="it-IT" sz="4200" dirty="0">
                <a:solidFill>
                  <a:schemeClr val="tx1"/>
                </a:solidFill>
                <a:latin typeface="Bell MT" pitchFamily="18" charset="0"/>
              </a:rPr>
              <a:t>meno interessanti sono i riferimenti ai </a:t>
            </a:r>
            <a:r>
              <a:rPr lang="it-IT" sz="4200" dirty="0" smtClean="0">
                <a:solidFill>
                  <a:schemeClr val="tx1"/>
                </a:solidFill>
                <a:latin typeface="Bell MT" pitchFamily="18" charset="0"/>
              </a:rPr>
              <a:t>“</a:t>
            </a:r>
            <a:r>
              <a:rPr lang="it-IT" sz="4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piccoli e </a:t>
            </a:r>
            <a:r>
              <a:rPr lang="it-IT" sz="4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poveri” dell’AT, che sono visti in relazione con Maria</a:t>
            </a:r>
            <a:r>
              <a:rPr lang="it-IT" sz="4200" dirty="0">
                <a:solidFill>
                  <a:schemeClr val="tx1"/>
                </a:solidFill>
                <a:latin typeface="Bell MT" pitchFamily="18" charset="0"/>
              </a:rPr>
              <a:t>. Cfr. le assonanze tra Anna o le donne sterili dell’AT e Maria; i poveri di </a:t>
            </a:r>
            <a:r>
              <a:rPr lang="it-IT" sz="4200" dirty="0" err="1">
                <a:solidFill>
                  <a:schemeClr val="tx1"/>
                </a:solidFill>
                <a:latin typeface="Bell MT" pitchFamily="18" charset="0"/>
              </a:rPr>
              <a:t>Jahvè</a:t>
            </a:r>
            <a:r>
              <a:rPr lang="it-IT" sz="4200" dirty="0">
                <a:solidFill>
                  <a:schemeClr val="tx1"/>
                </a:solidFill>
                <a:latin typeface="Bell MT" pitchFamily="18" charset="0"/>
              </a:rPr>
              <a:t> e Maria (vedi il Magnificat).</a:t>
            </a:r>
          </a:p>
          <a:p>
            <a:pPr algn="just"/>
            <a:endParaRPr lang="it-IT" sz="4200" dirty="0">
              <a:solidFill>
                <a:schemeClr val="tx1"/>
              </a:solidFill>
              <a:latin typeface="Bell MT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it-IT" sz="4200" dirty="0">
                <a:solidFill>
                  <a:schemeClr val="tx1"/>
                </a:solidFill>
                <a:latin typeface="Bell MT" pitchFamily="18" charset="0"/>
              </a:rPr>
              <a:t>- Non meno interessante è anche il riferimento a Maria come “</a:t>
            </a:r>
            <a:r>
              <a:rPr lang="it-IT" sz="4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Figlia di Sion”, </a:t>
            </a:r>
            <a:r>
              <a:rPr lang="it-IT" sz="4200" dirty="0">
                <a:solidFill>
                  <a:schemeClr val="tx1"/>
                </a:solidFill>
                <a:latin typeface="Bell MT" pitchFamily="18" charset="0"/>
              </a:rPr>
              <a:t>che la colloca in solidarietà con il popolo ebraico e nell’ambito delle attese di tale popolo. In lei si avverano le promesse fatte (cfr. sempre Magnificat).</a:t>
            </a:r>
          </a:p>
          <a:p>
            <a:pPr algn="just"/>
            <a:endParaRPr lang="it-IT" sz="2800" dirty="0" smtClean="0"/>
          </a:p>
          <a:p>
            <a:pPr algn="just"/>
            <a:r>
              <a:rPr lang="it-IT" sz="2800" dirty="0" smtClean="0"/>
              <a:t/>
            </a:r>
            <a:br>
              <a:rPr lang="it-IT" sz="2800" dirty="0" smtClean="0"/>
            </a:br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40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368151"/>
          </a:xfrm>
        </p:spPr>
        <p:txBody>
          <a:bodyPr>
            <a:normAutofit/>
          </a:bodyPr>
          <a:lstStyle/>
          <a:p>
            <a:r>
              <a:rPr lang="it-IT" sz="3200" b="1" i="1" dirty="0">
                <a:hlinkClick r:id="rId2"/>
              </a:rPr>
              <a:t>Funzione </a:t>
            </a:r>
            <a:r>
              <a:rPr lang="it-IT" sz="3200" b="1" i="1" dirty="0" smtClean="0">
                <a:hlinkClick r:id="rId2"/>
              </a:rPr>
              <a:t>di Maria nell’economia </a:t>
            </a:r>
            <a:r>
              <a:rPr lang="it-IT" sz="3200" b="1" i="1" dirty="0">
                <a:hlinkClick r:id="rId2"/>
              </a:rPr>
              <a:t>della salvezza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43608" y="1268760"/>
            <a:ext cx="6616824" cy="5040560"/>
          </a:xfrm>
        </p:spPr>
        <p:txBody>
          <a:bodyPr>
            <a:normAutofit/>
          </a:bodyPr>
          <a:lstStyle/>
          <a:p>
            <a:pPr algn="just"/>
            <a:r>
              <a:rPr lang="it-IT" sz="3800" dirty="0">
                <a:latin typeface="Bell MT" pitchFamily="18" charset="0"/>
              </a:rPr>
              <a:t> </a:t>
            </a:r>
            <a:endParaRPr lang="it-IT" sz="4400" dirty="0" smtClean="0">
              <a:latin typeface="Bell MT" pitchFamily="18" charset="0"/>
            </a:endParaRPr>
          </a:p>
          <a:p>
            <a:pPr algn="just"/>
            <a:r>
              <a:rPr lang="it-IT" sz="2800" dirty="0" smtClean="0">
                <a:solidFill>
                  <a:schemeClr val="tx1"/>
                </a:solidFill>
                <a:latin typeface="Bell MT" pitchFamily="18" charset="0"/>
              </a:rPr>
              <a:t>I </a:t>
            </a:r>
            <a:r>
              <a:rPr lang="it-IT" sz="2800" dirty="0">
                <a:solidFill>
                  <a:schemeClr val="tx1"/>
                </a:solidFill>
                <a:latin typeface="Bell MT" pitchFamily="18" charset="0"/>
              </a:rPr>
              <a:t>numeri 56-57-58 colgono i legami tra la vicenda di Maria e quella di Gesù e quindi ci collocano nell’ambito del NT</a:t>
            </a:r>
            <a:r>
              <a:rPr lang="it-IT" sz="2800" dirty="0" smtClean="0">
                <a:solidFill>
                  <a:schemeClr val="tx1"/>
                </a:solidFill>
                <a:latin typeface="Bell MT" pitchFamily="18" charset="0"/>
              </a:rPr>
              <a:t>.</a:t>
            </a:r>
          </a:p>
          <a:p>
            <a:pPr algn="just"/>
            <a:r>
              <a:rPr lang="it-IT" sz="2800" i="1" dirty="0">
                <a:solidFill>
                  <a:schemeClr val="tx1"/>
                </a:solidFill>
                <a:latin typeface="Bell MT" pitchFamily="18" charset="0"/>
              </a:rPr>
              <a:t>Maria </a:t>
            </a:r>
            <a:r>
              <a:rPr lang="it-IT" sz="2800" i="1" dirty="0" smtClean="0">
                <a:solidFill>
                  <a:schemeClr val="tx1"/>
                </a:solidFill>
                <a:latin typeface="Bell MT" pitchFamily="18" charset="0"/>
              </a:rPr>
              <a:t>nell’annunciazione (</a:t>
            </a:r>
            <a:r>
              <a:rPr lang="it-IT" sz="2800" dirty="0" smtClean="0">
                <a:solidFill>
                  <a:schemeClr val="tx1"/>
                </a:solidFill>
                <a:latin typeface="Bell MT" pitchFamily="18" charset="0"/>
              </a:rPr>
              <a:t>n. 56 )</a:t>
            </a:r>
            <a:endParaRPr lang="it-IT" sz="2800" i="1" dirty="0" smtClean="0">
              <a:solidFill>
                <a:schemeClr val="tx1"/>
              </a:solidFill>
              <a:latin typeface="Bell MT" pitchFamily="18" charset="0"/>
            </a:endParaRPr>
          </a:p>
          <a:p>
            <a:pPr algn="just"/>
            <a:r>
              <a:rPr lang="it-IT" sz="2800" i="1" dirty="0">
                <a:solidFill>
                  <a:schemeClr val="tx1"/>
                </a:solidFill>
                <a:latin typeface="Bell MT" pitchFamily="18" charset="0"/>
              </a:rPr>
              <a:t>relazione tra Eva e </a:t>
            </a:r>
            <a:r>
              <a:rPr lang="it-IT" sz="2800" i="1" dirty="0" smtClean="0">
                <a:solidFill>
                  <a:schemeClr val="tx1"/>
                </a:solidFill>
                <a:latin typeface="Bell MT" pitchFamily="18" charset="0"/>
              </a:rPr>
              <a:t>Maria (</a:t>
            </a:r>
            <a:r>
              <a:rPr lang="it-IT" sz="2800" dirty="0" smtClean="0">
                <a:solidFill>
                  <a:schemeClr val="tx1"/>
                </a:solidFill>
                <a:latin typeface="Bell MT" pitchFamily="18" charset="0"/>
              </a:rPr>
              <a:t>n. 56) </a:t>
            </a:r>
            <a:endParaRPr lang="it-IT" sz="2800" i="1" dirty="0" smtClean="0">
              <a:solidFill>
                <a:schemeClr val="tx1"/>
              </a:solidFill>
              <a:latin typeface="Bell MT" pitchFamily="18" charset="0"/>
            </a:endParaRPr>
          </a:p>
          <a:p>
            <a:pPr algn="just"/>
            <a:r>
              <a:rPr lang="it-IT" sz="2800" i="1" dirty="0">
                <a:solidFill>
                  <a:schemeClr val="tx1"/>
                </a:solidFill>
                <a:latin typeface="Bell MT" pitchFamily="18" charset="0"/>
              </a:rPr>
              <a:t>Maria durante l’infanzia di </a:t>
            </a:r>
            <a:r>
              <a:rPr lang="it-IT" sz="2800" i="1" dirty="0" smtClean="0">
                <a:solidFill>
                  <a:schemeClr val="tx1"/>
                </a:solidFill>
                <a:latin typeface="Bell MT" pitchFamily="18" charset="0"/>
              </a:rPr>
              <a:t>Gesù (</a:t>
            </a:r>
            <a:r>
              <a:rPr lang="it-IT" sz="2800" dirty="0" smtClean="0">
                <a:solidFill>
                  <a:schemeClr val="tx1"/>
                </a:solidFill>
                <a:latin typeface="Bell MT" pitchFamily="18" charset="0"/>
              </a:rPr>
              <a:t>n. 57) </a:t>
            </a:r>
            <a:endParaRPr lang="it-IT" sz="2800" i="1" dirty="0" smtClean="0">
              <a:solidFill>
                <a:schemeClr val="tx1"/>
              </a:solidFill>
              <a:latin typeface="Bell MT" pitchFamily="18" charset="0"/>
            </a:endParaRPr>
          </a:p>
          <a:p>
            <a:pPr algn="just"/>
            <a:r>
              <a:rPr lang="it-IT" sz="2800" i="1" dirty="0">
                <a:solidFill>
                  <a:schemeClr val="tx1"/>
                </a:solidFill>
                <a:latin typeface="Bell MT" pitchFamily="18" charset="0"/>
              </a:rPr>
              <a:t>Maria nel ministero pubblico di </a:t>
            </a:r>
            <a:r>
              <a:rPr lang="it-IT" sz="2800" i="1" dirty="0" smtClean="0">
                <a:solidFill>
                  <a:schemeClr val="tx1"/>
                </a:solidFill>
                <a:latin typeface="Bell MT" pitchFamily="18" charset="0"/>
              </a:rPr>
              <a:t>Gesù (</a:t>
            </a:r>
            <a:r>
              <a:rPr lang="it-IT" sz="2800" dirty="0" smtClean="0">
                <a:solidFill>
                  <a:schemeClr val="tx1"/>
                </a:solidFill>
                <a:latin typeface="Bell MT" pitchFamily="18" charset="0"/>
              </a:rPr>
              <a:t>n. 58)</a:t>
            </a:r>
          </a:p>
          <a:p>
            <a:pPr algn="just"/>
            <a:r>
              <a:rPr lang="it-IT" sz="2800" dirty="0" smtClean="0"/>
              <a:t/>
            </a:r>
            <a:br>
              <a:rPr lang="it-IT" sz="2800" dirty="0" smtClean="0"/>
            </a:br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41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368151"/>
          </a:xfrm>
        </p:spPr>
        <p:txBody>
          <a:bodyPr>
            <a:normAutofit/>
          </a:bodyPr>
          <a:lstStyle/>
          <a:p>
            <a:r>
              <a:rPr lang="it-IT" sz="3200" b="1" i="1" dirty="0">
                <a:hlinkClick r:id="rId2"/>
              </a:rPr>
              <a:t>Funzione </a:t>
            </a:r>
            <a:r>
              <a:rPr lang="it-IT" sz="3200" b="1" i="1" dirty="0" smtClean="0">
                <a:hlinkClick r:id="rId2"/>
              </a:rPr>
              <a:t>di Maria nell’economia </a:t>
            </a:r>
            <a:r>
              <a:rPr lang="it-IT" sz="3200" b="1" i="1" dirty="0">
                <a:hlinkClick r:id="rId2"/>
              </a:rPr>
              <a:t>della salvezza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43608" y="1268760"/>
            <a:ext cx="6616824" cy="5040560"/>
          </a:xfrm>
        </p:spPr>
        <p:txBody>
          <a:bodyPr>
            <a:normAutofit/>
          </a:bodyPr>
          <a:lstStyle/>
          <a:p>
            <a:pPr algn="just"/>
            <a:r>
              <a:rPr lang="it-IT" sz="3800" dirty="0">
                <a:latin typeface="Bell MT" pitchFamily="18" charset="0"/>
              </a:rPr>
              <a:t> </a:t>
            </a:r>
            <a:endParaRPr lang="it-IT" sz="4400" dirty="0" smtClean="0">
              <a:latin typeface="Bell MT" pitchFamily="18" charset="0"/>
            </a:endParaRPr>
          </a:p>
          <a:p>
            <a:pPr algn="just"/>
            <a:r>
              <a:rPr lang="it-IT" sz="2800" dirty="0">
                <a:solidFill>
                  <a:schemeClr val="tx1"/>
                </a:solidFill>
                <a:latin typeface="Bell MT" pitchFamily="18" charset="0"/>
              </a:rPr>
              <a:t>Non va trascurato la dimensione delle “</a:t>
            </a:r>
            <a:r>
              <a:rPr lang="it-IT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pellegrinaggio della fede di Maria”, </a:t>
            </a:r>
            <a:r>
              <a:rPr lang="it-IT" sz="2800" dirty="0">
                <a:solidFill>
                  <a:schemeClr val="tx1"/>
                </a:solidFill>
                <a:latin typeface="Bell MT" pitchFamily="18" charset="0"/>
              </a:rPr>
              <a:t>che mostra la madre sempre vicina al Figlio e che Giovanni Paolo II riprenderà nell’enciclica </a:t>
            </a:r>
            <a:r>
              <a:rPr lang="it-IT" sz="2800" i="1" dirty="0" err="1">
                <a:solidFill>
                  <a:schemeClr val="tx1"/>
                </a:solidFill>
                <a:latin typeface="Bell MT" pitchFamily="18" charset="0"/>
              </a:rPr>
              <a:t>Redemptoris</a:t>
            </a:r>
            <a:r>
              <a:rPr lang="it-IT" sz="2800" i="1" dirty="0">
                <a:solidFill>
                  <a:schemeClr val="tx1"/>
                </a:solidFill>
                <a:latin typeface="Bell MT" pitchFamily="18" charset="0"/>
              </a:rPr>
              <a:t> mater</a:t>
            </a:r>
            <a:r>
              <a:rPr lang="it-IT" sz="2800" dirty="0">
                <a:solidFill>
                  <a:schemeClr val="tx1"/>
                </a:solidFill>
                <a:latin typeface="Bell MT" pitchFamily="18" charset="0"/>
              </a:rPr>
              <a:t> (</a:t>
            </a:r>
            <a:r>
              <a:rPr lang="it-IT" sz="2800" dirty="0" smtClean="0">
                <a:solidFill>
                  <a:schemeClr val="tx1"/>
                </a:solidFill>
                <a:latin typeface="Bell MT" pitchFamily="18" charset="0"/>
              </a:rPr>
              <a:t>1987). </a:t>
            </a:r>
            <a:r>
              <a:rPr lang="it-IT" sz="2800" dirty="0">
                <a:solidFill>
                  <a:schemeClr val="tx1"/>
                </a:solidFill>
                <a:latin typeface="Bell MT" pitchFamily="18" charset="0"/>
              </a:rPr>
              <a:t>È molto bello questo accenno: </a:t>
            </a:r>
            <a:r>
              <a:rPr lang="it-IT" sz="2800" u="sng" dirty="0">
                <a:solidFill>
                  <a:schemeClr val="tx1"/>
                </a:solidFill>
                <a:latin typeface="Bell MT" pitchFamily="18" charset="0"/>
              </a:rPr>
              <a:t>in Maria non c’è il peccato, ma c’è un cammino nella fede anche per Lei.</a:t>
            </a:r>
            <a:r>
              <a:rPr lang="it-IT" sz="2800" dirty="0">
                <a:solidFill>
                  <a:schemeClr val="tx1"/>
                </a:solidFill>
                <a:latin typeface="Bell MT" pitchFamily="18" charset="0"/>
              </a:rPr>
              <a:t> Il mistero del Figlio non era neppure per lei, del tutto trasparente</a:t>
            </a:r>
            <a:r>
              <a:rPr lang="it-IT" sz="2800" dirty="0">
                <a:solidFill>
                  <a:schemeClr val="tx1"/>
                </a:solidFill>
              </a:rPr>
              <a:t>.</a:t>
            </a:r>
            <a:r>
              <a:rPr lang="it-IT" sz="2800" dirty="0" smtClean="0"/>
              <a:t/>
            </a:r>
            <a:br>
              <a:rPr lang="it-IT" sz="2800" dirty="0" smtClean="0"/>
            </a:br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42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1080120"/>
          </a:xfrm>
        </p:spPr>
        <p:txBody>
          <a:bodyPr>
            <a:normAutofit/>
          </a:bodyPr>
          <a:lstStyle/>
          <a:p>
            <a:r>
              <a:rPr lang="it-IT" sz="3200" b="1" i="1" dirty="0">
                <a:hlinkClick r:id="rId2"/>
              </a:rPr>
              <a:t>Funzione </a:t>
            </a:r>
            <a:r>
              <a:rPr lang="it-IT" sz="3200" b="1" i="1" dirty="0" smtClean="0">
                <a:hlinkClick r:id="rId2"/>
              </a:rPr>
              <a:t>di Maria nell’economia </a:t>
            </a:r>
            <a:r>
              <a:rPr lang="it-IT" sz="3200" b="1" i="1" dirty="0">
                <a:hlinkClick r:id="rId2"/>
              </a:rPr>
              <a:t>della salvezza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43608" y="1196752"/>
            <a:ext cx="6616824" cy="468052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it-IT" sz="7000" dirty="0">
                <a:latin typeface="Bell MT" pitchFamily="18" charset="0"/>
              </a:rPr>
              <a:t> </a:t>
            </a:r>
            <a:endParaRPr lang="it-IT" sz="7000" dirty="0" smtClean="0">
              <a:latin typeface="Bell MT" pitchFamily="18" charset="0"/>
            </a:endParaRPr>
          </a:p>
          <a:p>
            <a:pPr algn="just"/>
            <a:endParaRPr lang="it-IT" sz="9600" dirty="0" smtClean="0">
              <a:solidFill>
                <a:schemeClr val="tx1"/>
              </a:solidFill>
              <a:latin typeface="Bell MT" pitchFamily="18" charset="0"/>
            </a:endParaRPr>
          </a:p>
          <a:p>
            <a:pPr algn="just"/>
            <a:r>
              <a:rPr lang="it-IT" sz="9600" dirty="0" smtClean="0">
                <a:solidFill>
                  <a:schemeClr val="tx1"/>
                </a:solidFill>
                <a:latin typeface="Bell MT" pitchFamily="18" charset="0"/>
              </a:rPr>
              <a:t>Il </a:t>
            </a:r>
            <a:r>
              <a:rPr lang="it-IT" sz="9600" dirty="0">
                <a:solidFill>
                  <a:schemeClr val="tx1"/>
                </a:solidFill>
                <a:latin typeface="Bell MT" pitchFamily="18" charset="0"/>
              </a:rPr>
              <a:t>n. 59 Maria dopo l’ascensione.</a:t>
            </a:r>
          </a:p>
          <a:p>
            <a:pPr algn="just">
              <a:lnSpc>
                <a:spcPct val="170000"/>
              </a:lnSpc>
            </a:pPr>
            <a:r>
              <a:rPr lang="it-IT" sz="9600" dirty="0" smtClean="0">
                <a:solidFill>
                  <a:schemeClr val="tx1"/>
                </a:solidFill>
                <a:latin typeface="Bell MT" pitchFamily="18" charset="0"/>
              </a:rPr>
              <a:t>G</a:t>
            </a:r>
            <a:r>
              <a:rPr lang="it-IT" sz="9600" dirty="0" smtClean="0">
                <a:solidFill>
                  <a:schemeClr val="tx1"/>
                </a:solidFill>
                <a:latin typeface="Bell MT" pitchFamily="18" charset="0"/>
              </a:rPr>
              <a:t>etta </a:t>
            </a:r>
            <a:r>
              <a:rPr lang="it-IT" sz="9600" dirty="0">
                <a:solidFill>
                  <a:schemeClr val="tx1"/>
                </a:solidFill>
                <a:latin typeface="Bell MT" pitchFamily="18" charset="0"/>
              </a:rPr>
              <a:t>uno sguardo sulla comunità nascente </a:t>
            </a:r>
            <a:r>
              <a:rPr lang="it-IT" sz="9600" dirty="0" smtClean="0">
                <a:solidFill>
                  <a:schemeClr val="tx1"/>
                </a:solidFill>
                <a:latin typeface="Bell MT" pitchFamily="18" charset="0"/>
              </a:rPr>
              <a:t>e </a:t>
            </a:r>
            <a:r>
              <a:rPr lang="it-IT" sz="9600" dirty="0">
                <a:solidFill>
                  <a:schemeClr val="tx1"/>
                </a:solidFill>
                <a:latin typeface="Bell MT" pitchFamily="18" charset="0"/>
              </a:rPr>
              <a:t>sulle ultime vicende terrene di Maria. Qui sì, </a:t>
            </a:r>
            <a:r>
              <a:rPr lang="it-IT" sz="9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si parla di Maria come “Immacolata Concezione” (</a:t>
            </a:r>
            <a:r>
              <a:rPr lang="it-IT" sz="9600" dirty="0">
                <a:solidFill>
                  <a:schemeClr val="tx1"/>
                </a:solidFill>
                <a:latin typeface="Bell MT" pitchFamily="18" charset="0"/>
              </a:rPr>
              <a:t>dogma del 1854); si parla della sua “</a:t>
            </a:r>
            <a:r>
              <a:rPr lang="it-IT" sz="9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Assunzione in corpo e anima</a:t>
            </a:r>
            <a:r>
              <a:rPr lang="it-IT" sz="9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”</a:t>
            </a:r>
            <a:r>
              <a:rPr lang="it-IT" sz="9600" dirty="0" smtClean="0">
                <a:solidFill>
                  <a:schemeClr val="tx1"/>
                </a:solidFill>
                <a:latin typeface="Bell MT" pitchFamily="18" charset="0"/>
              </a:rPr>
              <a:t>; </a:t>
            </a:r>
            <a:r>
              <a:rPr lang="it-IT" sz="9600" dirty="0">
                <a:solidFill>
                  <a:schemeClr val="tx1"/>
                </a:solidFill>
                <a:latin typeface="Bell MT" pitchFamily="18" charset="0"/>
              </a:rPr>
              <a:t>si parla del suo essere </a:t>
            </a:r>
            <a:r>
              <a:rPr lang="it-IT" sz="9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“Regina dell’universo</a:t>
            </a:r>
            <a:r>
              <a:rPr lang="it-IT" sz="9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”.</a:t>
            </a:r>
            <a:endParaRPr lang="it-IT" sz="9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itchFamily="18" charset="0"/>
            </a:endParaRPr>
          </a:p>
          <a:p>
            <a:r>
              <a:rPr lang="it-IT" sz="2800" dirty="0" smtClean="0"/>
              <a:t/>
            </a:r>
            <a:br>
              <a:rPr lang="it-IT" sz="2800" dirty="0" smtClean="0"/>
            </a:br>
            <a:endParaRPr lang="it-IT" sz="2800" i="1" dirty="0" smtClean="0"/>
          </a:p>
          <a:p>
            <a:pPr algn="just"/>
            <a:r>
              <a:rPr lang="it-IT" sz="2800" dirty="0" smtClean="0"/>
              <a:t/>
            </a:r>
            <a:br>
              <a:rPr lang="it-IT" sz="2800" dirty="0" smtClean="0"/>
            </a:br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43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368151"/>
          </a:xfrm>
        </p:spPr>
        <p:txBody>
          <a:bodyPr>
            <a:normAutofit/>
          </a:bodyPr>
          <a:lstStyle/>
          <a:p>
            <a:r>
              <a:rPr lang="it-IT" sz="3200" b="1" i="1" dirty="0">
                <a:hlinkClick r:id="rId2"/>
              </a:rPr>
              <a:t>La beata Vergine e la chiesa 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43608" y="1196752"/>
            <a:ext cx="6616824" cy="468052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3800" dirty="0">
                <a:latin typeface="Bell MT" pitchFamily="18" charset="0"/>
              </a:rPr>
              <a:t> </a:t>
            </a:r>
            <a:endParaRPr lang="it-IT" sz="4400" dirty="0" smtClean="0">
              <a:latin typeface="Bell MT" pitchFamily="18" charset="0"/>
            </a:endParaRPr>
          </a:p>
          <a:p>
            <a:pPr algn="just"/>
            <a:r>
              <a:rPr lang="it-IT" sz="2800" i="1" dirty="0" smtClean="0">
                <a:solidFill>
                  <a:schemeClr val="tx1"/>
                </a:solidFill>
                <a:latin typeface="Bell MT" pitchFamily="18" charset="0"/>
              </a:rPr>
              <a:t>Cristo</a:t>
            </a:r>
            <a:r>
              <a:rPr lang="it-IT" sz="2800" i="1" dirty="0">
                <a:solidFill>
                  <a:schemeClr val="tx1"/>
                </a:solidFill>
                <a:latin typeface="Bell MT" pitchFamily="18" charset="0"/>
              </a:rPr>
              <a:t>, unico mediatore e Maria </a:t>
            </a:r>
            <a:r>
              <a:rPr lang="it-IT" sz="2800" dirty="0" smtClean="0">
                <a:solidFill>
                  <a:schemeClr val="tx1"/>
                </a:solidFill>
                <a:latin typeface="Bell MT" pitchFamily="18" charset="0"/>
              </a:rPr>
              <a:t/>
            </a:r>
            <a:br>
              <a:rPr lang="it-IT" sz="2800" dirty="0" smtClean="0">
                <a:solidFill>
                  <a:schemeClr val="tx1"/>
                </a:solidFill>
                <a:latin typeface="Bell MT" pitchFamily="18" charset="0"/>
              </a:rPr>
            </a:br>
            <a:r>
              <a:rPr lang="it-IT" sz="2800" dirty="0" smtClean="0">
                <a:solidFill>
                  <a:schemeClr val="tx1"/>
                </a:solidFill>
                <a:latin typeface="Bell MT" pitchFamily="18" charset="0"/>
              </a:rPr>
              <a:t>Subito </a:t>
            </a:r>
            <a:r>
              <a:rPr lang="it-IT" sz="2800" dirty="0">
                <a:solidFill>
                  <a:schemeClr val="tx1"/>
                </a:solidFill>
                <a:latin typeface="Bell MT" pitchFamily="18" charset="0"/>
              </a:rPr>
              <a:t>dopo cerca di spiegare il modo in cui Maria partecipa a questa unica mediazione: la maternità di Maria nei confronti di ogni credente</a:t>
            </a:r>
            <a:r>
              <a:rPr lang="it-IT" sz="2800" dirty="0" smtClean="0">
                <a:solidFill>
                  <a:schemeClr val="tx1"/>
                </a:solidFill>
                <a:latin typeface="Bell MT" pitchFamily="18" charset="0"/>
              </a:rPr>
              <a:t>.</a:t>
            </a:r>
          </a:p>
          <a:p>
            <a:pPr algn="just"/>
            <a:endParaRPr lang="it-IT" sz="2800" i="1" dirty="0" smtClean="0">
              <a:solidFill>
                <a:schemeClr val="tx1"/>
              </a:solidFill>
              <a:latin typeface="Bell MT" pitchFamily="18" charset="0"/>
            </a:endParaRPr>
          </a:p>
          <a:p>
            <a:pPr algn="just"/>
            <a:r>
              <a:rPr lang="it-IT" sz="2800" dirty="0" smtClean="0">
                <a:solidFill>
                  <a:schemeClr val="tx1"/>
                </a:solidFill>
                <a:latin typeface="Bell MT" pitchFamily="18" charset="0"/>
              </a:rPr>
              <a:t>Insomma</a:t>
            </a:r>
            <a:r>
              <a:rPr lang="it-IT" sz="2800" dirty="0">
                <a:solidFill>
                  <a:schemeClr val="tx1"/>
                </a:solidFill>
                <a:latin typeface="Bell MT" pitchFamily="18" charset="0"/>
              </a:rPr>
              <a:t>, Maria non “trattiene” per </a:t>
            </a:r>
            <a:r>
              <a:rPr lang="it-IT" sz="2800" dirty="0" err="1">
                <a:solidFill>
                  <a:schemeClr val="tx1"/>
                </a:solidFill>
                <a:latin typeface="Bell MT" pitchFamily="18" charset="0"/>
              </a:rPr>
              <a:t>sè</a:t>
            </a:r>
            <a:r>
              <a:rPr lang="it-IT" sz="2800" dirty="0">
                <a:solidFill>
                  <a:schemeClr val="tx1"/>
                </a:solidFill>
                <a:latin typeface="Bell MT" pitchFamily="18" charset="0"/>
              </a:rPr>
              <a:t>, ma conduce a Gesù</a:t>
            </a:r>
            <a:r>
              <a:rPr lang="it-IT" sz="2800" dirty="0" smtClean="0">
                <a:solidFill>
                  <a:schemeClr val="tx1"/>
                </a:solidFill>
                <a:latin typeface="Bell MT" pitchFamily="18" charset="0"/>
              </a:rPr>
              <a:t>.</a:t>
            </a:r>
          </a:p>
          <a:p>
            <a:pPr algn="just"/>
            <a:r>
              <a:rPr lang="it-IT" sz="2800" dirty="0" smtClean="0"/>
              <a:t/>
            </a:r>
            <a:br>
              <a:rPr lang="it-IT" sz="2800" dirty="0" smtClean="0"/>
            </a:br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44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648072"/>
          </a:xfrm>
        </p:spPr>
        <p:txBody>
          <a:bodyPr>
            <a:normAutofit/>
          </a:bodyPr>
          <a:lstStyle/>
          <a:p>
            <a:r>
              <a:rPr lang="it-IT" sz="3200" b="1" i="1" dirty="0">
                <a:hlinkClick r:id="rId2"/>
              </a:rPr>
              <a:t>La beata Vergine e la chiesa 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43608" y="1052736"/>
            <a:ext cx="6616824" cy="5113114"/>
          </a:xfrm>
        </p:spPr>
        <p:txBody>
          <a:bodyPr>
            <a:normAutofit fontScale="32500" lnSpcReduction="20000"/>
          </a:bodyPr>
          <a:lstStyle/>
          <a:p>
            <a:pPr algn="just">
              <a:lnSpc>
                <a:spcPct val="170000"/>
              </a:lnSpc>
            </a:pPr>
            <a:endParaRPr lang="it-IT" sz="6200" i="1" dirty="0" smtClean="0">
              <a:solidFill>
                <a:schemeClr val="tx1"/>
              </a:solidFill>
              <a:latin typeface="Bell MT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it-IT" sz="6200" i="1" dirty="0" smtClean="0">
                <a:solidFill>
                  <a:schemeClr val="tx1"/>
                </a:solidFill>
                <a:latin typeface="Bell MT" pitchFamily="18" charset="0"/>
              </a:rPr>
              <a:t>Maria, l’associata del Redentore (LG,61): </a:t>
            </a:r>
            <a:r>
              <a:rPr lang="it-IT" sz="62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it-IT" sz="6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si ribadisce che il ruolo speciale di Maria non ha nulla di necessario – non è “tanto” un merito suo – ma è frutto di una libera scelta di Dio</a:t>
            </a:r>
            <a:r>
              <a:rPr lang="it-IT" sz="6200" dirty="0" smtClean="0">
                <a:solidFill>
                  <a:schemeClr val="tx1"/>
                </a:solidFill>
                <a:latin typeface="Bell MT" pitchFamily="18" charset="0"/>
              </a:rPr>
              <a:t>.</a:t>
            </a:r>
          </a:p>
          <a:p>
            <a:pPr algn="just">
              <a:lnSpc>
                <a:spcPct val="170000"/>
              </a:lnSpc>
            </a:pPr>
            <a:r>
              <a:rPr lang="it-IT" sz="6200" dirty="0" smtClean="0">
                <a:solidFill>
                  <a:schemeClr val="tx1"/>
                </a:solidFill>
                <a:latin typeface="Bell MT" pitchFamily="18" charset="0"/>
              </a:rPr>
              <a:t>Allo stesso tempo, però, </a:t>
            </a:r>
            <a:r>
              <a:rPr lang="it-IT" sz="6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tale numero tiene insieme anche il ruolo attivo di Maria e la sua “efficace” cooperazione all’opera del redentore.</a:t>
            </a:r>
          </a:p>
          <a:p>
            <a:pPr algn="just">
              <a:lnSpc>
                <a:spcPct val="170000"/>
              </a:lnSpc>
            </a:pPr>
            <a:r>
              <a:rPr lang="it-IT" sz="6200" dirty="0" smtClean="0">
                <a:solidFill>
                  <a:schemeClr val="tx1"/>
                </a:solidFill>
                <a:latin typeface="Bell MT" pitchFamily="18" charset="0"/>
              </a:rPr>
              <a:t>- Belle le parole usate per parlare di Maria: </a:t>
            </a:r>
            <a:r>
              <a:rPr lang="it-IT" sz="6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obbedienza, fede, speranza, carità... madre per noi nell’ordine della grazia</a:t>
            </a:r>
            <a:r>
              <a:rPr lang="it-IT" sz="6200" dirty="0" smtClean="0">
                <a:solidFill>
                  <a:schemeClr val="tx1"/>
                </a:solidFill>
                <a:latin typeface="Bell MT" pitchFamily="18" charset="0"/>
              </a:rPr>
              <a:t>.</a:t>
            </a:r>
          </a:p>
          <a:p>
            <a:pPr algn="just"/>
            <a:r>
              <a:rPr lang="it-IT" sz="2800" dirty="0" smtClean="0"/>
              <a:t/>
            </a:r>
            <a:br>
              <a:rPr lang="it-IT" sz="2800" dirty="0" smtClean="0"/>
            </a:br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45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368151"/>
          </a:xfrm>
        </p:spPr>
        <p:txBody>
          <a:bodyPr>
            <a:normAutofit/>
          </a:bodyPr>
          <a:lstStyle/>
          <a:p>
            <a:r>
              <a:rPr lang="it-IT" sz="3200" b="1" i="1" dirty="0">
                <a:hlinkClick r:id="rId2"/>
              </a:rPr>
              <a:t>La beata Vergine e la chiesa 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43608" y="1196752"/>
            <a:ext cx="6616824" cy="4680520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3800" dirty="0">
                <a:latin typeface="Bell MT" pitchFamily="18" charset="0"/>
              </a:rPr>
              <a:t> </a:t>
            </a:r>
            <a:endParaRPr lang="it-IT" sz="4400" dirty="0" smtClean="0">
              <a:latin typeface="Bell MT" pitchFamily="18" charset="0"/>
            </a:endParaRPr>
          </a:p>
          <a:p>
            <a:pPr algn="just"/>
            <a:r>
              <a:rPr lang="it-IT" sz="2600" dirty="0" smtClean="0">
                <a:solidFill>
                  <a:schemeClr val="tx1"/>
                </a:solidFill>
                <a:latin typeface="Bell MT" pitchFamily="18" charset="0"/>
              </a:rPr>
              <a:t>Il </a:t>
            </a:r>
            <a:r>
              <a:rPr lang="it-IT" sz="2600" dirty="0">
                <a:solidFill>
                  <a:schemeClr val="tx1"/>
                </a:solidFill>
                <a:latin typeface="Bell MT" pitchFamily="18" charset="0"/>
              </a:rPr>
              <a:t>n. 62 </a:t>
            </a:r>
            <a:r>
              <a:rPr lang="it-IT" sz="2600" i="1" dirty="0" smtClean="0">
                <a:solidFill>
                  <a:schemeClr val="tx1"/>
                </a:solidFill>
                <a:latin typeface="Bell MT" pitchFamily="18" charset="0"/>
              </a:rPr>
              <a:t>Madre </a:t>
            </a:r>
            <a:r>
              <a:rPr lang="it-IT" sz="2600" i="1" dirty="0">
                <a:solidFill>
                  <a:schemeClr val="tx1"/>
                </a:solidFill>
                <a:latin typeface="Bell MT" pitchFamily="18" charset="0"/>
              </a:rPr>
              <a:t>che continua ad </a:t>
            </a:r>
            <a:r>
              <a:rPr lang="it-IT" sz="2600" i="1" dirty="0" smtClean="0">
                <a:solidFill>
                  <a:schemeClr val="tx1"/>
                </a:solidFill>
                <a:latin typeface="Bell MT" pitchFamily="18" charset="0"/>
              </a:rPr>
              <a:t>intercedere</a:t>
            </a:r>
            <a:r>
              <a:rPr lang="it-IT" sz="26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it-IT" sz="2600" dirty="0">
                <a:solidFill>
                  <a:schemeClr val="tx1"/>
                </a:solidFill>
                <a:latin typeface="Bell MT" pitchFamily="18" charset="0"/>
              </a:rPr>
              <a:t>è molto importante e si concentra sul ruolo attivo di Maria nella cooperazione alla redenzione, certamente durante la sua vita, ma anche dopo, anzi si sofferma di più su questo secondo aspetto.</a:t>
            </a:r>
          </a:p>
          <a:p>
            <a:pPr algn="just"/>
            <a:r>
              <a:rPr lang="it-IT" sz="2600" dirty="0">
                <a:solidFill>
                  <a:schemeClr val="tx1"/>
                </a:solidFill>
                <a:latin typeface="Bell MT" pitchFamily="18" charset="0"/>
              </a:rPr>
              <a:t>- Sono importanti le parole utilizzate: </a:t>
            </a:r>
            <a:r>
              <a:rPr lang="it-IT" sz="2600" i="1" dirty="0">
                <a:solidFill>
                  <a:schemeClr val="tx1"/>
                </a:solidFill>
                <a:latin typeface="Bell MT" pitchFamily="18" charset="0"/>
              </a:rPr>
              <a:t>Avvocata, Ausiliatrice, Soccorritrice, Mediatrice</a:t>
            </a:r>
            <a:r>
              <a:rPr lang="it-IT" sz="2600" dirty="0">
                <a:solidFill>
                  <a:schemeClr val="tx1"/>
                </a:solidFill>
                <a:latin typeface="Bell MT" pitchFamily="18" charset="0"/>
              </a:rPr>
              <a:t>.</a:t>
            </a:r>
          </a:p>
          <a:p>
            <a:pPr algn="just"/>
            <a:r>
              <a:rPr lang="it-IT" sz="2800" dirty="0" smtClean="0"/>
              <a:t/>
            </a:r>
            <a:br>
              <a:rPr lang="it-IT" sz="2800" dirty="0" smtClean="0"/>
            </a:br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46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720080"/>
          </a:xfrm>
        </p:spPr>
        <p:txBody>
          <a:bodyPr>
            <a:normAutofit/>
          </a:bodyPr>
          <a:lstStyle/>
          <a:p>
            <a:r>
              <a:rPr lang="it-IT" sz="3200" b="1" i="1" dirty="0">
                <a:hlinkClick r:id="rId2"/>
              </a:rPr>
              <a:t>La beata Vergine e la chiesa 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43608" y="980728"/>
            <a:ext cx="6616824" cy="554461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t-IT" sz="3800" dirty="0">
                <a:latin typeface="Bell MT" pitchFamily="18" charset="0"/>
              </a:rPr>
              <a:t> </a:t>
            </a:r>
            <a:endParaRPr lang="it-IT" sz="4400" dirty="0" smtClean="0">
              <a:latin typeface="Bell MT" pitchFamily="18" charset="0"/>
            </a:endParaRPr>
          </a:p>
          <a:p>
            <a:pPr algn="just"/>
            <a:r>
              <a:rPr lang="it-IT" sz="3400" dirty="0" smtClean="0">
                <a:solidFill>
                  <a:schemeClr val="tx1"/>
                </a:solidFill>
                <a:latin typeface="Bell MT" pitchFamily="18" charset="0"/>
              </a:rPr>
              <a:t>Il </a:t>
            </a:r>
            <a:r>
              <a:rPr lang="it-IT" sz="3400" dirty="0">
                <a:solidFill>
                  <a:schemeClr val="tx1"/>
                </a:solidFill>
                <a:latin typeface="Bell MT" pitchFamily="18" charset="0"/>
              </a:rPr>
              <a:t>n. </a:t>
            </a:r>
            <a:r>
              <a:rPr lang="it-IT" sz="3400" dirty="0" smtClean="0">
                <a:solidFill>
                  <a:schemeClr val="tx1"/>
                </a:solidFill>
                <a:latin typeface="Bell MT" pitchFamily="18" charset="0"/>
              </a:rPr>
              <a:t>63:</a:t>
            </a:r>
            <a:r>
              <a:rPr lang="it-IT" sz="3400" dirty="0">
                <a:solidFill>
                  <a:schemeClr val="tx1"/>
                </a:solidFill>
                <a:latin typeface="Bell MT" pitchFamily="18" charset="0"/>
              </a:rPr>
              <a:t> </a:t>
            </a:r>
            <a:r>
              <a:rPr lang="it-IT" sz="3400" i="1" dirty="0">
                <a:solidFill>
                  <a:schemeClr val="tx1"/>
                </a:solidFill>
                <a:latin typeface="Bell MT" pitchFamily="18" charset="0"/>
              </a:rPr>
              <a:t>La Vergine Madre, tipo della Chiesa, </a:t>
            </a:r>
            <a:r>
              <a:rPr lang="it-IT" sz="34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it-IT" sz="3400" dirty="0">
                <a:solidFill>
                  <a:schemeClr val="tx1"/>
                </a:solidFill>
                <a:latin typeface="Bell MT" pitchFamily="18" charset="0"/>
              </a:rPr>
              <a:t>ed il n. </a:t>
            </a:r>
            <a:r>
              <a:rPr lang="it-IT" sz="3400" dirty="0" smtClean="0">
                <a:solidFill>
                  <a:schemeClr val="tx1"/>
                </a:solidFill>
                <a:latin typeface="Bell MT" pitchFamily="18" charset="0"/>
              </a:rPr>
              <a:t>64:</a:t>
            </a:r>
            <a:r>
              <a:rPr lang="it-IT" sz="3400" dirty="0">
                <a:solidFill>
                  <a:schemeClr val="tx1"/>
                </a:solidFill>
                <a:latin typeface="Bell MT" pitchFamily="18" charset="0"/>
              </a:rPr>
              <a:t> </a:t>
            </a:r>
            <a:r>
              <a:rPr lang="it-IT" sz="3400" i="1" dirty="0">
                <a:solidFill>
                  <a:schemeClr val="tx1"/>
                </a:solidFill>
                <a:latin typeface="Bell MT" pitchFamily="18" charset="0"/>
              </a:rPr>
              <a:t>La chiesa a somiglianza di </a:t>
            </a:r>
            <a:r>
              <a:rPr lang="it-IT" sz="3400" i="1" dirty="0" smtClean="0">
                <a:solidFill>
                  <a:schemeClr val="tx1"/>
                </a:solidFill>
                <a:latin typeface="Bell MT" pitchFamily="18" charset="0"/>
              </a:rPr>
              <a:t>Maria</a:t>
            </a:r>
            <a:r>
              <a:rPr lang="it-IT" sz="3400" i="1" dirty="0" smtClean="0">
                <a:solidFill>
                  <a:schemeClr val="tx1"/>
                </a:solidFill>
                <a:latin typeface="Bell MT" pitchFamily="18" charset="0"/>
              </a:rPr>
              <a:t>: </a:t>
            </a:r>
            <a:r>
              <a:rPr lang="it-IT" sz="3400" dirty="0" smtClean="0">
                <a:solidFill>
                  <a:schemeClr val="tx1"/>
                </a:solidFill>
                <a:latin typeface="Bell MT" pitchFamily="18" charset="0"/>
              </a:rPr>
              <a:t>ritornano </a:t>
            </a:r>
            <a:r>
              <a:rPr lang="it-IT" sz="3400" dirty="0">
                <a:solidFill>
                  <a:schemeClr val="tx1"/>
                </a:solidFill>
                <a:latin typeface="Bell MT" pitchFamily="18" charset="0"/>
              </a:rPr>
              <a:t>sulla relazione tra Maria e la Chiesa.</a:t>
            </a:r>
          </a:p>
          <a:p>
            <a:pPr algn="just"/>
            <a:endParaRPr lang="it-IT" sz="3400" dirty="0" smtClean="0">
              <a:solidFill>
                <a:schemeClr val="tx1"/>
              </a:solidFill>
              <a:latin typeface="Bell MT" pitchFamily="18" charset="0"/>
            </a:endParaRPr>
          </a:p>
          <a:p>
            <a:pPr algn="just"/>
            <a:r>
              <a:rPr lang="it-IT" sz="3400" dirty="0" smtClean="0">
                <a:solidFill>
                  <a:schemeClr val="tx1"/>
                </a:solidFill>
                <a:latin typeface="Bell MT" pitchFamily="18" charset="0"/>
              </a:rPr>
              <a:t>Si </a:t>
            </a:r>
            <a:r>
              <a:rPr lang="it-IT" sz="3400" dirty="0">
                <a:solidFill>
                  <a:schemeClr val="tx1"/>
                </a:solidFill>
                <a:latin typeface="Bell MT" pitchFamily="18" charset="0"/>
              </a:rPr>
              <a:t>dice ancora che Maria è “</a:t>
            </a:r>
            <a:r>
              <a:rPr lang="it-IT" sz="3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figura della chiesa” </a:t>
            </a:r>
            <a:r>
              <a:rPr lang="it-IT" sz="3400" dirty="0">
                <a:solidFill>
                  <a:schemeClr val="tx1"/>
                </a:solidFill>
                <a:latin typeface="Bell MT" pitchFamily="18" charset="0"/>
              </a:rPr>
              <a:t>e si spiega il senso di tale affermazione: “nell’ordine della fede, carità e perfetta unione con Cristo”. Come a dire, che la fede, la carità e l’unione di Maria con Cristo, si realizzano anche nella chiesa.</a:t>
            </a:r>
          </a:p>
          <a:p>
            <a:pPr algn="just"/>
            <a:endParaRPr lang="it-IT" sz="3400" dirty="0" smtClean="0">
              <a:solidFill>
                <a:schemeClr val="tx1"/>
              </a:solidFill>
              <a:latin typeface="Bell MT" pitchFamily="18" charset="0"/>
            </a:endParaRPr>
          </a:p>
          <a:p>
            <a:pPr algn="just"/>
            <a:r>
              <a:rPr lang="it-IT" sz="3400" dirty="0" smtClean="0">
                <a:solidFill>
                  <a:schemeClr val="tx1"/>
                </a:solidFill>
                <a:latin typeface="Bell MT" pitchFamily="18" charset="0"/>
              </a:rPr>
              <a:t>- </a:t>
            </a:r>
            <a:r>
              <a:rPr lang="it-IT" sz="3400" dirty="0">
                <a:solidFill>
                  <a:schemeClr val="tx1"/>
                </a:solidFill>
                <a:latin typeface="Bell MT" pitchFamily="18" charset="0"/>
              </a:rPr>
              <a:t>Bello anche il </a:t>
            </a:r>
            <a:r>
              <a:rPr lang="it-IT" sz="3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parallelo tra verginità e maternità</a:t>
            </a:r>
            <a:r>
              <a:rPr lang="it-IT" sz="3400" dirty="0">
                <a:solidFill>
                  <a:schemeClr val="tx1"/>
                </a:solidFill>
                <a:latin typeface="Bell MT" pitchFamily="18" charset="0"/>
              </a:rPr>
              <a:t>: come Maria è vergine e Madre (63), così anche la chiesa (64). La chiesa è Madre, </a:t>
            </a:r>
            <a:r>
              <a:rPr lang="it-IT" sz="3400" dirty="0" err="1">
                <a:solidFill>
                  <a:schemeClr val="tx1"/>
                </a:solidFill>
                <a:latin typeface="Bell MT" pitchFamily="18" charset="0"/>
              </a:rPr>
              <a:t>perchè</a:t>
            </a:r>
            <a:r>
              <a:rPr lang="it-IT" sz="3400" dirty="0">
                <a:solidFill>
                  <a:schemeClr val="tx1"/>
                </a:solidFill>
                <a:latin typeface="Bell MT" pitchFamily="18" charset="0"/>
              </a:rPr>
              <a:t> genera i credenti; è Vergine, </a:t>
            </a:r>
            <a:r>
              <a:rPr lang="it-IT" sz="3400" dirty="0" err="1">
                <a:solidFill>
                  <a:schemeClr val="tx1"/>
                </a:solidFill>
                <a:latin typeface="Bell MT" pitchFamily="18" charset="0"/>
              </a:rPr>
              <a:t>perchè</a:t>
            </a:r>
            <a:r>
              <a:rPr lang="it-IT" sz="3400" dirty="0">
                <a:solidFill>
                  <a:schemeClr val="tx1"/>
                </a:solidFill>
                <a:latin typeface="Bell MT" pitchFamily="18" charset="0"/>
              </a:rPr>
              <a:t> conserva intatta la fede.</a:t>
            </a:r>
          </a:p>
          <a:p>
            <a:pPr algn="just"/>
            <a:r>
              <a:rPr lang="it-IT" sz="2800" dirty="0" smtClean="0"/>
              <a:t/>
            </a:r>
            <a:br>
              <a:rPr lang="it-IT" sz="2800" dirty="0" smtClean="0"/>
            </a:br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47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720080"/>
          </a:xfrm>
        </p:spPr>
        <p:txBody>
          <a:bodyPr>
            <a:normAutofit/>
          </a:bodyPr>
          <a:lstStyle/>
          <a:p>
            <a:r>
              <a:rPr lang="it-IT" sz="3200" b="1" i="1" dirty="0">
                <a:hlinkClick r:id="rId2"/>
              </a:rPr>
              <a:t>La beata Vergine e la chiesa 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43608" y="1196752"/>
            <a:ext cx="6616824" cy="54006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it-IT" sz="3100" dirty="0" smtClean="0">
                <a:solidFill>
                  <a:schemeClr val="tx1"/>
                </a:solidFill>
                <a:latin typeface="Bell MT" pitchFamily="18" charset="0"/>
              </a:rPr>
              <a:t>Il </a:t>
            </a:r>
            <a:r>
              <a:rPr lang="it-IT" sz="31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n. </a:t>
            </a:r>
            <a:r>
              <a:rPr lang="it-IT" sz="31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65 </a:t>
            </a:r>
            <a:r>
              <a:rPr lang="it-IT" sz="3100" i="1" dirty="0" smtClean="0">
                <a:solidFill>
                  <a:schemeClr val="tx1"/>
                </a:solidFill>
                <a:latin typeface="Bell MT" pitchFamily="18" charset="0"/>
              </a:rPr>
              <a:t>La </a:t>
            </a:r>
            <a:r>
              <a:rPr lang="it-IT" sz="3100" i="1" dirty="0">
                <a:solidFill>
                  <a:schemeClr val="tx1"/>
                </a:solidFill>
                <a:latin typeface="Bell MT" pitchFamily="18" charset="0"/>
              </a:rPr>
              <a:t>chiesa imita la santità di Maria: </a:t>
            </a:r>
            <a:r>
              <a:rPr lang="it-IT" sz="3100" dirty="0" smtClean="0">
                <a:solidFill>
                  <a:schemeClr val="tx1"/>
                </a:solidFill>
                <a:latin typeface="Bell MT" pitchFamily="18" charset="0"/>
              </a:rPr>
              <a:t>è </a:t>
            </a:r>
            <a:r>
              <a:rPr lang="it-IT" sz="3100" dirty="0">
                <a:solidFill>
                  <a:schemeClr val="tx1"/>
                </a:solidFill>
                <a:latin typeface="Bell MT" pitchFamily="18" charset="0"/>
              </a:rPr>
              <a:t>molto importante </a:t>
            </a:r>
            <a:r>
              <a:rPr lang="it-IT" sz="3100" dirty="0" err="1">
                <a:solidFill>
                  <a:schemeClr val="tx1"/>
                </a:solidFill>
                <a:latin typeface="Bell MT" pitchFamily="18" charset="0"/>
              </a:rPr>
              <a:t>perchè</a:t>
            </a:r>
            <a:r>
              <a:rPr lang="it-IT" sz="3100" dirty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it-IT" sz="31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riconosce che in Maria la Chiesa ha raggiunto la perfezione cui tutti noi siamo indirizzati. </a:t>
            </a:r>
            <a:r>
              <a:rPr lang="it-IT" sz="3100" dirty="0">
                <a:solidFill>
                  <a:schemeClr val="tx1"/>
                </a:solidFill>
                <a:latin typeface="Bell MT" pitchFamily="18" charset="0"/>
              </a:rPr>
              <a:t>In Maria – più che in qualsiasi altro </a:t>
            </a:r>
            <a:r>
              <a:rPr lang="it-IT" sz="3100" dirty="0" smtClean="0">
                <a:solidFill>
                  <a:schemeClr val="tx1"/>
                </a:solidFill>
                <a:latin typeface="Bell MT" pitchFamily="18" charset="0"/>
              </a:rPr>
              <a:t>santo, si </a:t>
            </a:r>
            <a:r>
              <a:rPr lang="it-IT" sz="3100" dirty="0">
                <a:solidFill>
                  <a:schemeClr val="tx1"/>
                </a:solidFill>
                <a:latin typeface="Bell MT" pitchFamily="18" charset="0"/>
              </a:rPr>
              <a:t>realizza la pienezza cui siamo chiamati. A lei bisogna </a:t>
            </a:r>
            <a:r>
              <a:rPr lang="it-IT" sz="3100" dirty="0" smtClean="0">
                <a:solidFill>
                  <a:schemeClr val="tx1"/>
                </a:solidFill>
                <a:latin typeface="Bell MT" pitchFamily="18" charset="0"/>
              </a:rPr>
              <a:t>guardare a </a:t>
            </a:r>
            <a:r>
              <a:rPr lang="it-IT" sz="3100" dirty="0">
                <a:solidFill>
                  <a:schemeClr val="tx1"/>
                </a:solidFill>
                <a:latin typeface="Bell MT" pitchFamily="18" charset="0"/>
              </a:rPr>
              <a:t>lei la chiesa guarda e tende.</a:t>
            </a:r>
          </a:p>
          <a:p>
            <a:pPr algn="just"/>
            <a:r>
              <a:rPr lang="it-IT" sz="3100" u="sng" dirty="0">
                <a:solidFill>
                  <a:schemeClr val="tx1"/>
                </a:solidFill>
                <a:latin typeface="Bell MT" pitchFamily="18" charset="0"/>
              </a:rPr>
              <a:t>È un punto molto importante, </a:t>
            </a:r>
            <a:r>
              <a:rPr lang="it-IT" sz="3100" u="sng" dirty="0" smtClean="0">
                <a:solidFill>
                  <a:schemeClr val="tx1"/>
                </a:solidFill>
                <a:latin typeface="Bell MT" pitchFamily="18" charset="0"/>
              </a:rPr>
              <a:t>perché qui </a:t>
            </a:r>
            <a:r>
              <a:rPr lang="it-IT" sz="3100" u="sng" dirty="0">
                <a:solidFill>
                  <a:schemeClr val="tx1"/>
                </a:solidFill>
                <a:latin typeface="Bell MT" pitchFamily="18" charset="0"/>
              </a:rPr>
              <a:t>si fa capire che in Maria la chiesa è sì sempre “</a:t>
            </a:r>
            <a:r>
              <a:rPr lang="it-IT" sz="3100" u="sng" dirty="0" err="1">
                <a:solidFill>
                  <a:schemeClr val="tx1"/>
                </a:solidFill>
                <a:latin typeface="Bell MT" pitchFamily="18" charset="0"/>
              </a:rPr>
              <a:t>purificanda</a:t>
            </a:r>
            <a:r>
              <a:rPr lang="it-IT" sz="3100" u="sng" dirty="0">
                <a:solidFill>
                  <a:schemeClr val="tx1"/>
                </a:solidFill>
                <a:latin typeface="Bell MT" pitchFamily="18" charset="0"/>
              </a:rPr>
              <a:t>”, ma al contempo ha anche raggiunto in lei già la sua pienezza su questa terra.</a:t>
            </a:r>
          </a:p>
          <a:p>
            <a:pPr algn="just"/>
            <a:r>
              <a:rPr lang="it-IT" sz="2800" dirty="0" smtClean="0"/>
              <a:t/>
            </a:r>
            <a:br>
              <a:rPr lang="it-IT" sz="2800" dirty="0" smtClean="0"/>
            </a:br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48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368151"/>
          </a:xfrm>
        </p:spPr>
        <p:txBody>
          <a:bodyPr>
            <a:normAutofit/>
          </a:bodyPr>
          <a:lstStyle/>
          <a:p>
            <a:r>
              <a:rPr lang="it-IT" sz="3200" b="1" i="1" dirty="0" smtClean="0">
                <a:hlinkClick r:id="rId2"/>
              </a:rPr>
              <a:t>Il culto della beata Vergine </a:t>
            </a:r>
            <a:r>
              <a:rPr lang="it-IT" sz="3200" b="1" i="1" smtClean="0">
                <a:hlinkClick r:id="rId2"/>
              </a:rPr>
              <a:t>nella Chiesa</a:t>
            </a:r>
            <a:endParaRPr lang="it-IT" sz="3200" b="1" i="1" dirty="0">
              <a:hlinkClick r:id="rId2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43608" y="1196752"/>
            <a:ext cx="6616824" cy="5400600"/>
          </a:xfrm>
        </p:spPr>
        <p:txBody>
          <a:bodyPr>
            <a:normAutofit/>
          </a:bodyPr>
          <a:lstStyle/>
          <a:p>
            <a:pPr algn="just"/>
            <a:r>
              <a:rPr lang="it-IT" sz="3800" dirty="0">
                <a:latin typeface="Bell MT" pitchFamily="18" charset="0"/>
              </a:rPr>
              <a:t> </a:t>
            </a:r>
            <a:endParaRPr lang="it-IT" i="1" dirty="0" smtClean="0">
              <a:latin typeface="Bell MT" pitchFamily="18" charset="0"/>
            </a:endParaRPr>
          </a:p>
          <a:p>
            <a:pPr algn="just"/>
            <a:r>
              <a:rPr lang="it-IT" sz="2400" dirty="0" smtClean="0">
                <a:solidFill>
                  <a:schemeClr val="tx1"/>
                </a:solidFill>
              </a:rPr>
              <a:t>La sezione quarta reca il titolo: </a:t>
            </a:r>
            <a:r>
              <a:rPr lang="it-IT" sz="2400" i="1" dirty="0" smtClean="0">
                <a:solidFill>
                  <a:schemeClr val="tx1"/>
                </a:solidFill>
              </a:rPr>
              <a:t>Il culto della chiesa verso la beata vergine</a:t>
            </a:r>
            <a:r>
              <a:rPr lang="it-IT" sz="2400" dirty="0" smtClean="0">
                <a:solidFill>
                  <a:schemeClr val="tx1"/>
                </a:solidFill>
              </a:rPr>
              <a:t>. È importante l’affermazione della venerazione speciale per Maria , che però non è mai adorazione, riservata solo a Dio.</a:t>
            </a:r>
          </a:p>
          <a:p>
            <a:pPr algn="just"/>
            <a:endParaRPr lang="it-IT" sz="2400" dirty="0" smtClean="0">
              <a:solidFill>
                <a:schemeClr val="tx1"/>
              </a:solidFill>
            </a:endParaRPr>
          </a:p>
          <a:p>
            <a:pPr algn="just"/>
            <a:r>
              <a:rPr lang="it-IT" sz="2400" dirty="0" smtClean="0">
                <a:solidFill>
                  <a:schemeClr val="tx1"/>
                </a:solidFill>
              </a:rPr>
              <a:t>Il n. 67 dà delle </a:t>
            </a:r>
            <a:r>
              <a:rPr lang="it-IT" sz="2400" i="1" dirty="0" smtClean="0">
                <a:solidFill>
                  <a:schemeClr val="tx1"/>
                </a:solidFill>
              </a:rPr>
              <a:t>Direttive pastorali, circa il culto di Maria</a:t>
            </a:r>
            <a:r>
              <a:rPr lang="it-IT" sz="2400" dirty="0" smtClean="0">
                <a:solidFill>
                  <a:schemeClr val="tx1"/>
                </a:solidFill>
              </a:rPr>
              <a:t>. È da leggere. È molto chiaro in se stesso.</a:t>
            </a:r>
          </a:p>
          <a:p>
            <a:pPr algn="just"/>
            <a:r>
              <a:rPr lang="it-IT" sz="2800" dirty="0" smtClean="0"/>
              <a:t/>
            </a:r>
            <a:br>
              <a:rPr lang="it-IT" sz="2800" dirty="0" smtClean="0"/>
            </a:br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49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864096"/>
          </a:xfrm>
        </p:spPr>
        <p:txBody>
          <a:bodyPr>
            <a:normAutofit/>
          </a:bodyPr>
          <a:lstStyle/>
          <a:p>
            <a:r>
              <a:rPr lang="it-IT" sz="3600" b="1" i="1" dirty="0" smtClean="0">
                <a:hlinkClick r:id="rId2"/>
              </a:rPr>
              <a:t>La </a:t>
            </a:r>
            <a:r>
              <a:rPr lang="it-IT" sz="3600" b="1" i="1" dirty="0">
                <a:hlinkClick r:id="rId2"/>
              </a:rPr>
              <a:t>struttura della LG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1052736"/>
            <a:ext cx="6400800" cy="5589240"/>
          </a:xfrm>
        </p:spPr>
        <p:txBody>
          <a:bodyPr>
            <a:normAutofit/>
          </a:bodyPr>
          <a:lstStyle/>
          <a:p>
            <a:pPr algn="just"/>
            <a:endParaRPr lang="it-IT" sz="2400" dirty="0" smtClean="0">
              <a:latin typeface="Bell MT" pitchFamily="18" charset="0"/>
            </a:endParaRPr>
          </a:p>
          <a:p>
            <a:pPr algn="just"/>
            <a:r>
              <a:rPr lang="it-IT" sz="2400" dirty="0" smtClean="0">
                <a:solidFill>
                  <a:schemeClr val="tx1"/>
                </a:solidFill>
                <a:latin typeface="Bell MT" pitchFamily="18" charset="0"/>
              </a:rPr>
              <a:t>b</a:t>
            </a:r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) </a:t>
            </a:r>
            <a:r>
              <a:rPr lang="it-IT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L'armonia</a:t>
            </a:r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 della LG si rivela anche da un altro punto di vista, cioè </a:t>
            </a:r>
            <a:r>
              <a:rPr lang="it-IT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"per coppie" di capitoli</a:t>
            </a:r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:</a:t>
            </a:r>
          </a:p>
          <a:p>
            <a:pPr algn="just"/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il mistero della chiesa (LG I-II: il mistero/il popolo di Dio);</a:t>
            </a:r>
          </a:p>
          <a:p>
            <a:pPr algn="just"/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la struttura della chiesa (LG III-IV: gerarchia/laicato);</a:t>
            </a:r>
          </a:p>
          <a:p>
            <a:pPr algn="just"/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la finalità della Chiesa (LG V-VI: la santità/religiosi);</a:t>
            </a:r>
          </a:p>
          <a:p>
            <a:pPr algn="just"/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il compimento finale ed escatologico della Chiesa (LG VII-VIII: la Chiesa celeste e Maria).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864096"/>
          </a:xfrm>
        </p:spPr>
        <p:txBody>
          <a:bodyPr>
            <a:normAutofit/>
          </a:bodyPr>
          <a:lstStyle/>
          <a:p>
            <a:r>
              <a:rPr lang="it-IT" sz="3600" b="1" i="1" dirty="0" smtClean="0">
                <a:hlinkClick r:id="rId2"/>
              </a:rPr>
              <a:t>Il </a:t>
            </a:r>
            <a:r>
              <a:rPr lang="it-IT" sz="3600" b="1" i="1" dirty="0">
                <a:hlinkClick r:id="rId2"/>
              </a:rPr>
              <a:t>mistero della chiesa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1052736"/>
            <a:ext cx="6400800" cy="5589240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400" dirty="0" smtClean="0">
                <a:solidFill>
                  <a:schemeClr val="tx1"/>
                </a:solidFill>
                <a:latin typeface="Bell MT" pitchFamily="18" charset="0"/>
              </a:rPr>
              <a:t>- </a:t>
            </a:r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il "</a:t>
            </a:r>
            <a:r>
              <a:rPr lang="it-IT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genere letterario</a:t>
            </a:r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" è caratterizzato da un forte sapore </a:t>
            </a:r>
            <a:r>
              <a:rPr lang="it-IT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biblico </a:t>
            </a:r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(ed anche</a:t>
            </a:r>
            <a:r>
              <a:rPr lang="it-IT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 patristico</a:t>
            </a:r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);</a:t>
            </a:r>
          </a:p>
          <a:p>
            <a:pPr algn="just"/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- si precisa la </a:t>
            </a:r>
            <a:r>
              <a:rPr lang="it-IT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"nota" dell'unità/unicità della chiesa </a:t>
            </a:r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(cfr. il "credo" </a:t>
            </a:r>
            <a:r>
              <a:rPr lang="it-IT" sz="2400" dirty="0" err="1">
                <a:solidFill>
                  <a:schemeClr val="tx1"/>
                </a:solidFill>
                <a:latin typeface="Bell MT" pitchFamily="18" charset="0"/>
              </a:rPr>
              <a:t>niceno-costantinopolitano</a:t>
            </a:r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);</a:t>
            </a:r>
          </a:p>
          <a:p>
            <a:pPr algn="just"/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- viene proposto un nuovo </a:t>
            </a:r>
            <a:r>
              <a:rPr lang="it-IT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concetto di "mistero</a:t>
            </a:r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": esso non è solo "verità" umanamente incomprensibile, ma anche "progetto di salvezza" voluto da Dio che si </a:t>
            </a:r>
            <a:r>
              <a:rPr lang="it-IT" sz="2400" dirty="0" smtClean="0">
                <a:solidFill>
                  <a:schemeClr val="tx1"/>
                </a:solidFill>
                <a:latin typeface="Bell MT" pitchFamily="18" charset="0"/>
              </a:rPr>
              <a:t>realizza;</a:t>
            </a:r>
            <a:endParaRPr lang="it-IT" sz="2400" dirty="0">
              <a:solidFill>
                <a:schemeClr val="tx1"/>
              </a:solidFill>
              <a:latin typeface="Bell MT" pitchFamily="18" charset="0"/>
            </a:endParaRPr>
          </a:p>
          <a:p>
            <a:pPr algn="just"/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- si </a:t>
            </a:r>
            <a:r>
              <a:rPr lang="it-IT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fa riferimento a "tre" misteri: la Trinità, l'Incarnazione e - dentro ad essi - la Chiesa</a:t>
            </a:r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. Ciò vuol dire che la chiesa è un mistero che trova senso ed origine all'interno della Trinità e nella concreta vicenda di Gesù;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237312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864096"/>
          </a:xfrm>
        </p:spPr>
        <p:txBody>
          <a:bodyPr>
            <a:normAutofit/>
          </a:bodyPr>
          <a:lstStyle/>
          <a:p>
            <a:r>
              <a:rPr lang="it-IT" sz="3600" b="1" i="1" dirty="0" smtClean="0">
                <a:hlinkClick r:id="rId2"/>
              </a:rPr>
              <a:t>Il popolo di Dio</a:t>
            </a:r>
            <a:endParaRPr lang="it-IT" sz="3600" b="1" i="1" dirty="0">
              <a:hlinkClick r:id="rId2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1052736"/>
            <a:ext cx="6400800" cy="5040560"/>
          </a:xfrm>
        </p:spPr>
        <p:txBody>
          <a:bodyPr>
            <a:normAutofit/>
          </a:bodyPr>
          <a:lstStyle/>
          <a:p>
            <a:pPr algn="just"/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Q</a:t>
            </a:r>
            <a:r>
              <a:rPr lang="it-IT" sz="2400" dirty="0" smtClean="0">
                <a:solidFill>
                  <a:schemeClr val="tx1"/>
                </a:solidFill>
                <a:latin typeface="Bell MT" pitchFamily="18" charset="0"/>
              </a:rPr>
              <a:t>uesto </a:t>
            </a:r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II cap. </a:t>
            </a:r>
            <a:r>
              <a:rPr lang="it-IT" sz="2400" dirty="0" smtClean="0">
                <a:solidFill>
                  <a:schemeClr val="tx1"/>
                </a:solidFill>
                <a:latin typeface="Bell MT" pitchFamily="18" charset="0"/>
              </a:rPr>
              <a:t>intende esprimere </a:t>
            </a:r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la "identità storica" della chiesa: il </a:t>
            </a:r>
            <a:r>
              <a:rPr lang="it-IT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"come" questa chiesa</a:t>
            </a:r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, originata dalla Trinità (cap. I), s</a:t>
            </a:r>
            <a:r>
              <a:rPr lang="it-IT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i esprime concretamente nella storia.</a:t>
            </a:r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 Ecco che fa ingresso definitivamente la categoria di "popolo di Dio".</a:t>
            </a:r>
          </a:p>
          <a:p>
            <a:pPr algn="just"/>
            <a:endParaRPr lang="it-IT" sz="2400" dirty="0">
              <a:solidFill>
                <a:schemeClr val="tx1"/>
              </a:solidFill>
              <a:latin typeface="Bell MT" pitchFamily="18" charset="0"/>
            </a:endParaRPr>
          </a:p>
          <a:p>
            <a:pPr algn="just"/>
            <a:r>
              <a:rPr lang="it-IT" sz="2400" dirty="0" smtClean="0">
                <a:solidFill>
                  <a:schemeClr val="tx1"/>
                </a:solidFill>
                <a:latin typeface="Bell MT" pitchFamily="18" charset="0"/>
              </a:rPr>
              <a:t>Qui </a:t>
            </a:r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fa ingresso, allora, la categoria di </a:t>
            </a:r>
            <a:r>
              <a:rPr lang="it-IT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"popolo di Dio"</a:t>
            </a:r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, dopo che per decenni si era imposta la categoria di "corpo </a:t>
            </a:r>
            <a:r>
              <a:rPr lang="it-IT" sz="2400" dirty="0" smtClean="0">
                <a:solidFill>
                  <a:schemeClr val="tx1"/>
                </a:solidFill>
                <a:latin typeface="Bell MT" pitchFamily="18" charset="0"/>
              </a:rPr>
              <a:t>mistico”.</a:t>
            </a:r>
            <a:endParaRPr lang="it-IT" sz="2400" dirty="0">
              <a:solidFill>
                <a:schemeClr val="tx1"/>
              </a:solidFill>
              <a:latin typeface="Bell MT" pitchFamily="18" charset="0"/>
            </a:endParaRPr>
          </a:p>
          <a:p>
            <a:pPr algn="just"/>
            <a:r>
              <a:rPr lang="it-IT" sz="2400" dirty="0" smtClean="0">
                <a:solidFill>
                  <a:schemeClr val="tx1"/>
                </a:solidFill>
                <a:latin typeface="Bell MT" pitchFamily="18" charset="0"/>
              </a:rPr>
              <a:t>Quale </a:t>
            </a:r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vantaggio/novità ha la categoria di popolo di Dio</a:t>
            </a:r>
            <a:r>
              <a:rPr lang="it-IT" sz="2400" dirty="0">
                <a:solidFill>
                  <a:schemeClr val="tx1"/>
                </a:solidFill>
              </a:rPr>
              <a:t>?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864096"/>
          </a:xfrm>
        </p:spPr>
        <p:txBody>
          <a:bodyPr>
            <a:normAutofit/>
          </a:bodyPr>
          <a:lstStyle/>
          <a:p>
            <a:r>
              <a:rPr lang="it-IT" sz="3600" b="1" i="1" dirty="0" smtClean="0">
                <a:hlinkClick r:id="rId2"/>
              </a:rPr>
              <a:t>Il popolo di Dio</a:t>
            </a:r>
            <a:endParaRPr lang="it-IT" sz="3600" b="1" i="1" dirty="0">
              <a:hlinkClick r:id="rId2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1052736"/>
            <a:ext cx="6400800" cy="5040560"/>
          </a:xfrm>
        </p:spPr>
        <p:txBody>
          <a:bodyPr>
            <a:normAutofit/>
          </a:bodyPr>
          <a:lstStyle/>
          <a:p>
            <a:pPr algn="just"/>
            <a:endParaRPr lang="it-IT" sz="2400" dirty="0" smtClean="0">
              <a:latin typeface="Bell MT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it-IT" sz="2400" dirty="0" smtClean="0">
                <a:solidFill>
                  <a:schemeClr val="tx1"/>
                </a:solidFill>
                <a:latin typeface="Bell MT" pitchFamily="18" charset="0"/>
              </a:rPr>
              <a:t>con </a:t>
            </a:r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essa, </a:t>
            </a:r>
            <a:r>
              <a:rPr lang="it-IT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si supera il "dualismo" tra clero e laici</a:t>
            </a:r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: la chiesa è il popolo di Dio, costituito da preti e laici, al di là delle contrapposizioni tra clero e laicato, sopra e sotto, testa e membra... </a:t>
            </a:r>
            <a:r>
              <a:rPr lang="it-IT" sz="2400" dirty="0" smtClean="0">
                <a:solidFill>
                  <a:schemeClr val="tx1"/>
                </a:solidFill>
                <a:latin typeface="Bell MT" pitchFamily="18" charset="0"/>
              </a:rPr>
              <a:t>(potremmo </a:t>
            </a:r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chiederci quanto sia provvidenziale anche oggi questa categoria per superare "muro contro muro" che talvolta ancora oggi si respira. siamo dentro tutti alla stessa barca, meglio allo stesso </a:t>
            </a:r>
            <a:r>
              <a:rPr lang="it-IT" sz="2400" dirty="0" smtClean="0">
                <a:solidFill>
                  <a:schemeClr val="tx1"/>
                </a:solidFill>
                <a:latin typeface="Bell MT" pitchFamily="18" charset="0"/>
              </a:rPr>
              <a:t>popolo)</a:t>
            </a:r>
            <a:endParaRPr lang="it-IT" sz="2400" dirty="0">
              <a:solidFill>
                <a:schemeClr val="tx1"/>
              </a:solidFill>
              <a:latin typeface="Bell MT" pitchFamily="18" charset="0"/>
            </a:endParaRP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864096"/>
          </a:xfrm>
        </p:spPr>
        <p:txBody>
          <a:bodyPr>
            <a:normAutofit/>
          </a:bodyPr>
          <a:lstStyle/>
          <a:p>
            <a:r>
              <a:rPr lang="it-IT" sz="3600" b="1" i="1" dirty="0" smtClean="0">
                <a:hlinkClick r:id="rId2"/>
              </a:rPr>
              <a:t>Il popolo di Dio</a:t>
            </a:r>
            <a:endParaRPr lang="it-IT" sz="3600" b="1" i="1" dirty="0">
              <a:hlinkClick r:id="rId2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1052736"/>
            <a:ext cx="6400800" cy="5040560"/>
          </a:xfrm>
        </p:spPr>
        <p:txBody>
          <a:bodyPr>
            <a:normAutofit/>
          </a:bodyPr>
          <a:lstStyle/>
          <a:p>
            <a:pPr algn="just"/>
            <a:endParaRPr lang="it-IT" sz="2400" dirty="0" smtClean="0">
              <a:latin typeface="Bell MT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tx1"/>
                </a:solidFill>
                <a:latin typeface="Bell MT" pitchFamily="18" charset="0"/>
              </a:rPr>
              <a:t> </a:t>
            </a:r>
            <a:r>
              <a:rPr lang="it-IT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"</a:t>
            </a:r>
            <a:r>
              <a:rPr lang="it-IT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itchFamily="18" charset="0"/>
              </a:rPr>
              <a:t>popolo di Dio" lega intimamente la chiesa ad Israele: c'è una continuità nella discontinuità tra AT e NT</a:t>
            </a:r>
            <a:r>
              <a:rPr lang="it-IT" sz="2400" dirty="0">
                <a:solidFill>
                  <a:schemeClr val="tx1"/>
                </a:solidFill>
                <a:latin typeface="Bell MT" pitchFamily="18" charset="0"/>
              </a:rPr>
              <a:t>, tra Israele e "nuovo Israele", sinagoga e chiesa [un limite: la categoria di "sostituzione"]. ciò permette di comprendere meglio che vi è un unico progetto di salvezza, che si sviluppa in tappe (AT -&gt; NT) tra loro legate, ma anche segnate da novità (Cristo: il modo di essere del nuovo popolo di Dio, che è la chiesa, è tutto illuminato dalla luce che è Cristo</a:t>
            </a:r>
            <a:r>
              <a:rPr lang="it-IT" sz="2400" dirty="0" smtClean="0">
                <a:solidFill>
                  <a:schemeClr val="tx1"/>
                </a:solidFill>
                <a:latin typeface="Bell MT" pitchFamily="18" charset="0"/>
              </a:rPr>
              <a:t>)</a:t>
            </a:r>
            <a:endParaRPr lang="it-IT" sz="2400" dirty="0">
              <a:solidFill>
                <a:schemeClr val="tx1"/>
              </a:solidFill>
              <a:latin typeface="Bell MT" pitchFamily="18" charset="0"/>
            </a:endParaRP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Izzo - Anno Propedeutico   Centro Unitario di Formazione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DBE70-5F44-40AF-BA84-9DBB36D67CFB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179388" y="6165850"/>
            <a:ext cx="8785225" cy="0"/>
          </a:xfrm>
          <a:prstGeom prst="line">
            <a:avLst/>
          </a:prstGeom>
          <a:noFill/>
          <a:ln w="57150">
            <a:solidFill>
              <a:srgbClr val="27715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2208</Words>
  <Application>Microsoft Office PowerPoint</Application>
  <PresentationFormat>Presentazione su schermo (4:3)</PresentationFormat>
  <Paragraphs>351</Paragraphs>
  <Slides>49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49</vt:i4>
      </vt:variant>
    </vt:vector>
  </HeadingPairs>
  <TitlesOfParts>
    <vt:vector size="50" baseType="lpstr">
      <vt:lpstr>Tema di Office</vt:lpstr>
      <vt:lpstr>Diapositiva 1</vt:lpstr>
      <vt:lpstr>Visione generale della Lumen Gentium</vt:lpstr>
      <vt:lpstr>Visione generale della Lumen Gentium</vt:lpstr>
      <vt:lpstr>La struttura della LG</vt:lpstr>
      <vt:lpstr>La struttura della LG</vt:lpstr>
      <vt:lpstr>Il mistero della chiesa</vt:lpstr>
      <vt:lpstr>Il popolo di Dio</vt:lpstr>
      <vt:lpstr>Il popolo di Dio</vt:lpstr>
      <vt:lpstr>Il popolo di Dio</vt:lpstr>
      <vt:lpstr>Il popolo di Dio</vt:lpstr>
      <vt:lpstr>La gerarchia</vt:lpstr>
      <vt:lpstr>La gerarchia</vt:lpstr>
      <vt:lpstr>La gerarchia</vt:lpstr>
      <vt:lpstr>La gerarchia</vt:lpstr>
      <vt:lpstr>La gerarchia</vt:lpstr>
      <vt:lpstr>La gerarchia</vt:lpstr>
      <vt:lpstr>La gerarchia</vt:lpstr>
      <vt:lpstr>La gerarchia</vt:lpstr>
      <vt:lpstr>La gerarchia</vt:lpstr>
      <vt:lpstr>La gerarchia</vt:lpstr>
      <vt:lpstr>La gerarchia</vt:lpstr>
      <vt:lpstr>I laici nella chiesa</vt:lpstr>
      <vt:lpstr>IL LAICATO NELLA CHIESA</vt:lpstr>
      <vt:lpstr>IL LAICATO NELLA CHIESA</vt:lpstr>
      <vt:lpstr>IL LAICO NEL MONDO</vt:lpstr>
      <vt:lpstr>IL LAICO NEL MONDO</vt:lpstr>
      <vt:lpstr>IL LAICO NEL MONDO</vt:lpstr>
      <vt:lpstr>IL LAICO NEL MONDO</vt:lpstr>
      <vt:lpstr>Universale vocazione alla santità  nella Chiesa</vt:lpstr>
      <vt:lpstr>Universale vocazione alla santità  nella Chiesa</vt:lpstr>
      <vt:lpstr>Universale vocazione alla santità  nella Chiesa</vt:lpstr>
      <vt:lpstr>Universale vocazione alla santità  nella Chiesa</vt:lpstr>
      <vt:lpstr>Universale vocazione alla santità  nella Chiesa</vt:lpstr>
      <vt:lpstr>Indole escatologica della chiesa </vt:lpstr>
      <vt:lpstr>Indole escatologica della chiesa </vt:lpstr>
      <vt:lpstr>Indole escatologica della chiesa </vt:lpstr>
      <vt:lpstr>Maria, Madre di Dio nel mistero di Cristo e della Chiesa</vt:lpstr>
      <vt:lpstr>Funzione di Maria nell’economia della salvezza</vt:lpstr>
      <vt:lpstr>Funzione di Maria nell’economia della salvezza</vt:lpstr>
      <vt:lpstr>Funzione di Maria nell’economia della salvezza</vt:lpstr>
      <vt:lpstr>Funzione di Maria nell’economia della salvezza</vt:lpstr>
      <vt:lpstr>Funzione di Maria nell’economia della salvezza</vt:lpstr>
      <vt:lpstr>Funzione di Maria nell’economia della salvezza</vt:lpstr>
      <vt:lpstr>La beata Vergine e la chiesa </vt:lpstr>
      <vt:lpstr>La beata Vergine e la chiesa </vt:lpstr>
      <vt:lpstr>La beata Vergine e la chiesa </vt:lpstr>
      <vt:lpstr>La beata Vergine e la chiesa </vt:lpstr>
      <vt:lpstr>La beata Vergine e la chiesa </vt:lpstr>
      <vt:lpstr>Il culto della beata Vergine nella Chiesa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laici nella chiesa</dc:title>
  <dc:creator>Izzo</dc:creator>
  <cp:lastModifiedBy>f</cp:lastModifiedBy>
  <cp:revision>40</cp:revision>
  <dcterms:created xsi:type="dcterms:W3CDTF">2014-10-23T12:45:46Z</dcterms:created>
  <dcterms:modified xsi:type="dcterms:W3CDTF">2014-10-29T12:12:38Z</dcterms:modified>
</cp:coreProperties>
</file>