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custDataLst>
    <p:tags r:id="rId41"/>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51" autoAdjust="0"/>
    <p:restoredTop sz="94660"/>
  </p:normalViewPr>
  <p:slideViewPr>
    <p:cSldViewPr>
      <p:cViewPr>
        <p:scale>
          <a:sx n="73" d="100"/>
          <a:sy n="73" d="100"/>
        </p:scale>
        <p:origin x="-11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E0EE39-5AC2-42F1-BD72-15ED87B881AE}" type="datetimeFigureOut">
              <a:rPr lang="it-IT" smtClean="0"/>
              <a:pPr/>
              <a:t>07/04/2015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B4A23E-9F1C-4864-A4D4-86F54EF7932B}" type="slidenum">
              <a:rPr lang="it-IT" smtClean="0"/>
              <a:pPr/>
              <a:t>‹N›</a:t>
            </a:fld>
            <a:endParaRPr lang="it-IT"/>
          </a:p>
        </p:txBody>
      </p:sp>
    </p:spTree>
    <p:extLst>
      <p:ext uri="{BB962C8B-B14F-4D97-AF65-F5344CB8AC3E}">
        <p14:creationId xmlns:p14="http://schemas.microsoft.com/office/powerpoint/2010/main" xmlns="" val="319696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26</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27</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28</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30</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31</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32</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33</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34</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35</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36</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37</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38</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0B4A23E-9F1C-4864-A4D4-86F54EF7932B}"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pPr/>
              <a:t>07/04/2015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pPr/>
              <a:t>07/04/2015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pPr/>
              <a:t>07/04/2015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pPr/>
              <a:t>07/04/2015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pPr/>
              <a:t>07/04/2015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pPr/>
              <a:t>07/04/2015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pPr/>
              <a:t>07/04/2015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pPr/>
              <a:t>07/04/2015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pPr/>
              <a:t>07/04/2015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pPr/>
              <a:t>07/04/2015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pPr/>
              <a:t>07/04/2015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pPr/>
              <a:t>07/04/2015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Autofit/>
          </a:bodyPr>
          <a:lstStyle/>
          <a:p>
            <a:r>
              <a:rPr lang="it-IT" sz="2400" b="1" dirty="0">
                <a:solidFill>
                  <a:schemeClr val="tx2">
                    <a:lumMod val="75000"/>
                  </a:schemeClr>
                </a:solidFill>
              </a:rPr>
              <a:t>LABORATORIO DI TECNOLOGIE DELL’INFORMAZIONE </a:t>
            </a:r>
            <a:r>
              <a:rPr lang="it-IT" sz="2400" b="1" dirty="0" smtClean="0">
                <a:solidFill>
                  <a:schemeClr val="tx2">
                    <a:lumMod val="75000"/>
                  </a:schemeClr>
                </a:solidFill>
              </a:rPr>
              <a:t/>
            </a:r>
            <a:br>
              <a:rPr lang="it-IT" sz="2400" b="1" dirty="0" smtClean="0">
                <a:solidFill>
                  <a:schemeClr val="tx2">
                    <a:lumMod val="75000"/>
                  </a:schemeClr>
                </a:solidFill>
              </a:rPr>
            </a:br>
            <a:r>
              <a:rPr lang="it-IT" sz="2400" b="1" dirty="0" smtClean="0">
                <a:solidFill>
                  <a:schemeClr val="tx2">
                    <a:lumMod val="75000"/>
                  </a:schemeClr>
                </a:solidFill>
              </a:rPr>
              <a:t>E </a:t>
            </a:r>
            <a:r>
              <a:rPr lang="it-IT" sz="2400" b="1" dirty="0">
                <a:solidFill>
                  <a:schemeClr val="tx2">
                    <a:lumMod val="75000"/>
                  </a:schemeClr>
                </a:solidFill>
              </a:rPr>
              <a:t>DELLA COMUNICAZIONE PER LA DIDATTICA</a:t>
            </a:r>
            <a:br>
              <a:rPr lang="it-IT" sz="2400" b="1" dirty="0">
                <a:solidFill>
                  <a:schemeClr val="tx2">
                    <a:lumMod val="75000"/>
                  </a:schemeClr>
                </a:solidFill>
              </a:rPr>
            </a:br>
            <a:r>
              <a:rPr lang="it-IT" sz="2400" b="1" dirty="0">
                <a:solidFill>
                  <a:schemeClr val="tx2">
                    <a:lumMod val="75000"/>
                  </a:schemeClr>
                </a:solidFill>
              </a:rPr>
              <a:t>Corsi </a:t>
            </a:r>
            <a:r>
              <a:rPr lang="it-IT" sz="2400" b="1" dirty="0" smtClean="0">
                <a:solidFill>
                  <a:schemeClr val="tx2">
                    <a:lumMod val="75000"/>
                  </a:schemeClr>
                </a:solidFill>
              </a:rPr>
              <a:t>TFA </a:t>
            </a:r>
            <a:r>
              <a:rPr lang="it-IT" sz="2400" b="1" dirty="0">
                <a:solidFill>
                  <a:schemeClr val="tx2">
                    <a:lumMod val="75000"/>
                  </a:schemeClr>
                </a:solidFill>
              </a:rPr>
              <a:t>- </a:t>
            </a:r>
            <a:r>
              <a:rPr lang="it-IT" sz="2400" b="1" dirty="0" smtClean="0">
                <a:solidFill>
                  <a:schemeClr val="tx2">
                    <a:lumMod val="75000"/>
                  </a:schemeClr>
                </a:solidFill>
              </a:rPr>
              <a:t>2015</a:t>
            </a:r>
            <a:endParaRPr lang="it-IT" sz="2400" b="1" dirty="0">
              <a:solidFill>
                <a:schemeClr val="tx2">
                  <a:lumMod val="75000"/>
                </a:schemeClr>
              </a:solidFill>
            </a:endParaRPr>
          </a:p>
        </p:txBody>
      </p:sp>
      <p:sp>
        <p:nvSpPr>
          <p:cNvPr id="3" name="Sottotitolo 2"/>
          <p:cNvSpPr>
            <a:spLocks noGrp="1"/>
          </p:cNvSpPr>
          <p:nvPr>
            <p:ph type="subTitle" idx="1"/>
          </p:nvPr>
        </p:nvSpPr>
        <p:spPr/>
        <p:txBody>
          <a:bodyPr/>
          <a:lstStyle/>
          <a:p>
            <a:r>
              <a:rPr lang="it-IT" sz="4000" b="1" dirty="0" smtClean="0">
                <a:solidFill>
                  <a:schemeClr val="accent2">
                    <a:lumMod val="75000"/>
                  </a:schemeClr>
                </a:solidFill>
              </a:rPr>
              <a:t>Web 1.0 e Web 2.0</a:t>
            </a:r>
          </a:p>
        </p:txBody>
      </p:sp>
      <p:pic>
        <p:nvPicPr>
          <p:cNvPr id="4" name="Immagin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91680" y="116632"/>
            <a:ext cx="5969822" cy="1823546"/>
          </a:xfrm>
          <a:prstGeom prst="rect">
            <a:avLst/>
          </a:prstGeom>
          <a:solidFill>
            <a:schemeClr val="tx2">
              <a:lumMod val="60000"/>
              <a:lumOff val="40000"/>
            </a:schemeClr>
          </a:solidFill>
        </p:spPr>
      </p:pic>
      <p:sp>
        <p:nvSpPr>
          <p:cNvPr id="5" name="Rettangolo 4"/>
          <p:cNvSpPr/>
          <p:nvPr/>
        </p:nvSpPr>
        <p:spPr>
          <a:xfrm>
            <a:off x="3723060" y="6336147"/>
            <a:ext cx="1826526" cy="369332"/>
          </a:xfrm>
          <a:prstGeom prst="rect">
            <a:avLst/>
          </a:prstGeom>
        </p:spPr>
        <p:txBody>
          <a:bodyPr wrap="none">
            <a:spAutoFit/>
          </a:bodyPr>
          <a:lstStyle/>
          <a:p>
            <a:r>
              <a:rPr lang="it-IT" dirty="0">
                <a:solidFill>
                  <a:srgbClr val="002060"/>
                </a:solidFill>
              </a:rPr>
              <a:t>prof. </a:t>
            </a:r>
            <a:r>
              <a:rPr lang="it-IT" smtClean="0">
                <a:solidFill>
                  <a:srgbClr val="002060"/>
                </a:solidFill>
              </a:rPr>
              <a:t>Antonio Izzo</a:t>
            </a:r>
            <a:endParaRPr lang="it-IT" dirty="0">
              <a:solidFill>
                <a:srgbClr val="002060"/>
              </a:solidFill>
            </a:endParaRPr>
          </a:p>
        </p:txBody>
      </p:sp>
    </p:spTree>
    <p:extLst>
      <p:ext uri="{BB962C8B-B14F-4D97-AF65-F5344CB8AC3E}">
        <p14:creationId xmlns:p14="http://schemas.microsoft.com/office/powerpoint/2010/main" xmlns="" val="31327342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00166" y="500042"/>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I ruoli degli utenti del Web 1.0</a:t>
            </a:r>
          </a:p>
        </p:txBody>
      </p:sp>
      <p:sp>
        <p:nvSpPr>
          <p:cNvPr id="3" name="Sottotitolo 2"/>
          <p:cNvSpPr>
            <a:spLocks noGrp="1"/>
          </p:cNvSpPr>
          <p:nvPr>
            <p:ph type="subTitle" idx="1"/>
          </p:nvPr>
        </p:nvSpPr>
        <p:spPr>
          <a:xfrm>
            <a:off x="857224" y="1285860"/>
            <a:ext cx="7572428" cy="5000660"/>
          </a:xfrm>
        </p:spPr>
        <p:txBody>
          <a:bodyPr>
            <a:noAutofit/>
          </a:bodyPr>
          <a:lstStyle/>
          <a:p>
            <a:pPr algn="just"/>
            <a:endParaRPr lang="it-IT" sz="2800" dirty="0" smtClean="0">
              <a:solidFill>
                <a:schemeClr val="tx1"/>
              </a:solidFill>
              <a:latin typeface="+mj-lt"/>
              <a:ea typeface="+mj-ea"/>
              <a:cs typeface="+mj-cs"/>
            </a:endParaRPr>
          </a:p>
          <a:p>
            <a:pPr algn="just"/>
            <a:endParaRPr lang="it-IT" sz="2800" dirty="0" smtClean="0">
              <a:solidFill>
                <a:schemeClr val="tx1"/>
              </a:solidFill>
            </a:endParaRPr>
          </a:p>
          <a:p>
            <a:pPr algn="just"/>
            <a:r>
              <a:rPr lang="it-IT" sz="2800" dirty="0" smtClean="0">
                <a:solidFill>
                  <a:schemeClr val="tx1"/>
                </a:solidFill>
              </a:rPr>
              <a:t>Autore: è colui che progetta e genera il sito e i suoi contenuti, l’artefice dei testi, delle immagini e dei filmati che per mezzo del sito Web e delle pagine che lo compongono vengono veicolati verso la massa di fruitori, cioè i lettori.</a:t>
            </a:r>
          </a:p>
        </p:txBody>
      </p:sp>
      <p:pic>
        <p:nvPicPr>
          <p:cNvPr id="1026" name="Picture 2"/>
          <p:cNvPicPr>
            <a:picLocks noChangeAspect="1" noChangeArrowheads="1"/>
          </p:cNvPicPr>
          <p:nvPr/>
        </p:nvPicPr>
        <p:blipFill>
          <a:blip r:embed="rId3"/>
          <a:srcRect/>
          <a:stretch>
            <a:fillRect/>
          </a:stretch>
        </p:blipFill>
        <p:spPr bwMode="auto">
          <a:xfrm>
            <a:off x="0" y="357166"/>
            <a:ext cx="1526987" cy="1428760"/>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pic>
        <p:nvPicPr>
          <p:cNvPr id="17410" name="Picture 2"/>
          <p:cNvPicPr>
            <a:picLocks noChangeAspect="1" noChangeArrowheads="1"/>
          </p:cNvPicPr>
          <p:nvPr/>
        </p:nvPicPr>
        <p:blipFill>
          <a:blip r:embed="rId4"/>
          <a:srcRect/>
          <a:stretch>
            <a:fillRect/>
          </a:stretch>
        </p:blipFill>
        <p:spPr bwMode="auto">
          <a:xfrm>
            <a:off x="5929322" y="4500570"/>
            <a:ext cx="2562225" cy="178117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00166" y="500042"/>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I ruoli degli utenti del Web 1.0</a:t>
            </a:r>
          </a:p>
        </p:txBody>
      </p:sp>
      <p:sp>
        <p:nvSpPr>
          <p:cNvPr id="3" name="Sottotitolo 2"/>
          <p:cNvSpPr>
            <a:spLocks noGrp="1"/>
          </p:cNvSpPr>
          <p:nvPr>
            <p:ph type="subTitle" idx="1"/>
          </p:nvPr>
        </p:nvSpPr>
        <p:spPr>
          <a:xfrm>
            <a:off x="857224" y="1285860"/>
            <a:ext cx="7572428" cy="5000660"/>
          </a:xfrm>
        </p:spPr>
        <p:txBody>
          <a:bodyPr>
            <a:noAutofit/>
          </a:bodyPr>
          <a:lstStyle/>
          <a:p>
            <a:pPr algn="just"/>
            <a:endParaRPr lang="it-IT" sz="2800" dirty="0" smtClean="0">
              <a:solidFill>
                <a:schemeClr val="tx1"/>
              </a:solidFill>
              <a:latin typeface="+mj-lt"/>
              <a:ea typeface="+mj-ea"/>
              <a:cs typeface="+mj-cs"/>
            </a:endParaRPr>
          </a:p>
          <a:p>
            <a:pPr algn="just"/>
            <a:r>
              <a:rPr lang="it-IT" sz="2800" dirty="0" smtClean="0">
                <a:solidFill>
                  <a:schemeClr val="tx1"/>
                </a:solidFill>
              </a:rPr>
              <a:t>Lettore: è l’utente tipo che si collega a Internet, e con il suo browser naviga alla ricerca di informazioni. Suo unico compito è di ricevere il messaggio informativo, e quindi di leggere i contenuti di pagine e interi siti Web, precedentemente scritti dall’autore</a:t>
            </a:r>
          </a:p>
        </p:txBody>
      </p:sp>
      <p:pic>
        <p:nvPicPr>
          <p:cNvPr id="1026" name="Picture 2"/>
          <p:cNvPicPr>
            <a:picLocks noChangeAspect="1" noChangeArrowheads="1"/>
          </p:cNvPicPr>
          <p:nvPr/>
        </p:nvPicPr>
        <p:blipFill>
          <a:blip r:embed="rId3"/>
          <a:srcRect/>
          <a:stretch>
            <a:fillRect/>
          </a:stretch>
        </p:blipFill>
        <p:spPr bwMode="auto">
          <a:xfrm>
            <a:off x="0" y="357166"/>
            <a:ext cx="1526987" cy="1428760"/>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pic>
        <p:nvPicPr>
          <p:cNvPr id="18434" name="Picture 2"/>
          <p:cNvPicPr>
            <a:picLocks noChangeAspect="1" noChangeArrowheads="1"/>
          </p:cNvPicPr>
          <p:nvPr/>
        </p:nvPicPr>
        <p:blipFill>
          <a:blip r:embed="rId4"/>
          <a:srcRect/>
          <a:stretch>
            <a:fillRect/>
          </a:stretch>
        </p:blipFill>
        <p:spPr bwMode="auto">
          <a:xfrm>
            <a:off x="3714744" y="4643446"/>
            <a:ext cx="1404932" cy="133774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00166" y="500042"/>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I ruoli degli utenti del Web 1.0</a:t>
            </a:r>
          </a:p>
        </p:txBody>
      </p:sp>
      <p:sp>
        <p:nvSpPr>
          <p:cNvPr id="3" name="Sottotitolo 2"/>
          <p:cNvSpPr>
            <a:spLocks noGrp="1"/>
          </p:cNvSpPr>
          <p:nvPr>
            <p:ph type="subTitle" idx="1"/>
          </p:nvPr>
        </p:nvSpPr>
        <p:spPr>
          <a:xfrm>
            <a:off x="857224" y="1285860"/>
            <a:ext cx="7572428" cy="5000660"/>
          </a:xfrm>
        </p:spPr>
        <p:txBody>
          <a:bodyPr>
            <a:noAutofit/>
          </a:bodyPr>
          <a:lstStyle/>
          <a:p>
            <a:pPr algn="just"/>
            <a:endParaRPr lang="it-IT" sz="2800" dirty="0" smtClean="0">
              <a:solidFill>
                <a:schemeClr val="tx1"/>
              </a:solidFill>
              <a:latin typeface="+mj-lt"/>
              <a:ea typeface="+mj-ea"/>
              <a:cs typeface="+mj-cs"/>
            </a:endParaRPr>
          </a:p>
          <a:p>
            <a:pPr algn="just"/>
            <a:r>
              <a:rPr lang="it-IT" sz="2800" dirty="0" smtClean="0">
                <a:solidFill>
                  <a:schemeClr val="tx1"/>
                </a:solidFill>
              </a:rPr>
              <a:t>Redattore: è suo compito di creare e pubblicare le pagine Web contenenti quello che l’autore ha scritto, che verrà letto dai lettori; in alcuni casi il redattore si occupa anche di svolgere la manutenzione ordinaria del sito</a:t>
            </a:r>
          </a:p>
          <a:p>
            <a:endParaRPr lang="it-IT" sz="2400" dirty="0" smtClean="0">
              <a:solidFill>
                <a:schemeClr val="tx1"/>
              </a:solidFill>
            </a:endParaRPr>
          </a:p>
          <a:p>
            <a:r>
              <a:rPr lang="it-IT" sz="2400" b="1" dirty="0" smtClean="0">
                <a:solidFill>
                  <a:srgbClr val="92D050"/>
                </a:solidFill>
                <a:effectLst>
                  <a:outerShdw blurRad="38100" dist="38100" dir="2700000" algn="tl">
                    <a:srgbClr val="000000">
                      <a:alpha val="43137"/>
                    </a:srgbClr>
                  </a:outerShdw>
                </a:effectLst>
              </a:rPr>
              <a:t>Gli utenti del Web 1.0</a:t>
            </a:r>
          </a:p>
          <a:p>
            <a:endParaRPr lang="it-IT" sz="2400" b="1" dirty="0" smtClean="0">
              <a:solidFill>
                <a:srgbClr val="92D050"/>
              </a:solidFill>
              <a:effectLst>
                <a:outerShdw blurRad="38100" dist="38100" dir="2700000" algn="tl">
                  <a:srgbClr val="000000">
                    <a:alpha val="43137"/>
                  </a:srgbClr>
                </a:outerShdw>
              </a:effectLst>
            </a:endParaRPr>
          </a:p>
          <a:p>
            <a:r>
              <a:rPr lang="it-IT" sz="2800" b="1" i="1" dirty="0" smtClean="0">
                <a:solidFill>
                  <a:srgbClr val="FF0000"/>
                </a:solidFill>
                <a:effectLst>
                  <a:outerShdw blurRad="38100" dist="38100" dir="2700000" algn="tl">
                    <a:srgbClr val="000000">
                      <a:alpha val="43137"/>
                    </a:srgbClr>
                  </a:outerShdw>
                </a:effectLst>
              </a:rPr>
              <a:t>Autore</a:t>
            </a:r>
            <a:r>
              <a:rPr lang="it-IT" sz="2800" dirty="0" smtClean="0">
                <a:solidFill>
                  <a:schemeClr val="tx1"/>
                </a:solidFill>
              </a:rPr>
              <a:t>               </a:t>
            </a:r>
            <a:r>
              <a:rPr lang="it-IT" sz="2800" b="1" i="1" dirty="0" smtClean="0">
                <a:solidFill>
                  <a:srgbClr val="FF0000"/>
                </a:solidFill>
                <a:effectLst>
                  <a:outerShdw blurRad="38100" dist="38100" dir="2700000" algn="tl">
                    <a:srgbClr val="000000">
                      <a:alpha val="43137"/>
                    </a:srgbClr>
                  </a:outerShdw>
                </a:effectLst>
              </a:rPr>
              <a:t>Redattore</a:t>
            </a:r>
            <a:r>
              <a:rPr lang="it-IT" sz="2800" dirty="0" smtClean="0">
                <a:solidFill>
                  <a:schemeClr val="tx1"/>
                </a:solidFill>
              </a:rPr>
              <a:t>               </a:t>
            </a:r>
            <a:r>
              <a:rPr lang="it-IT" sz="2800" b="1" i="1" dirty="0" smtClean="0">
                <a:solidFill>
                  <a:srgbClr val="FF0000"/>
                </a:solidFill>
                <a:effectLst>
                  <a:outerShdw blurRad="38100" dist="38100" dir="2700000" algn="tl">
                    <a:srgbClr val="000000">
                      <a:alpha val="43137"/>
                    </a:srgbClr>
                  </a:outerShdw>
                </a:effectLst>
              </a:rPr>
              <a:t>Lettore</a:t>
            </a: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0" y="357166"/>
            <a:ext cx="1526987" cy="1428760"/>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sp>
        <p:nvSpPr>
          <p:cNvPr id="6" name="Freccia a destra 5"/>
          <p:cNvSpPr/>
          <p:nvPr/>
        </p:nvSpPr>
        <p:spPr>
          <a:xfrm>
            <a:off x="2928926" y="5643578"/>
            <a:ext cx="642942"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a:off x="5643570" y="5643578"/>
            <a:ext cx="642942"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00166" y="500042"/>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I servizi tipici del Web 1.0</a:t>
            </a:r>
          </a:p>
        </p:txBody>
      </p:sp>
      <p:sp>
        <p:nvSpPr>
          <p:cNvPr id="3" name="Sottotitolo 2"/>
          <p:cNvSpPr>
            <a:spLocks noGrp="1"/>
          </p:cNvSpPr>
          <p:nvPr>
            <p:ph type="subTitle" idx="1"/>
          </p:nvPr>
        </p:nvSpPr>
        <p:spPr>
          <a:xfrm>
            <a:off x="857224" y="1285860"/>
            <a:ext cx="7572428" cy="5000660"/>
          </a:xfrm>
        </p:spPr>
        <p:txBody>
          <a:bodyPr>
            <a:noAutofit/>
          </a:bodyPr>
          <a:lstStyle/>
          <a:p>
            <a:pPr algn="just"/>
            <a:endParaRPr lang="it-IT" sz="2800" dirty="0" smtClean="0">
              <a:solidFill>
                <a:schemeClr val="tx1"/>
              </a:solidFill>
              <a:latin typeface="+mj-lt"/>
              <a:ea typeface="+mj-ea"/>
              <a:cs typeface="+mj-cs"/>
            </a:endParaRPr>
          </a:p>
          <a:p>
            <a:pPr algn="just">
              <a:buFont typeface="Wingdings" pitchFamily="2" charset="2"/>
              <a:buChar char="§"/>
            </a:pPr>
            <a:r>
              <a:rPr lang="it-IT" sz="2800" dirty="0" smtClean="0">
                <a:solidFill>
                  <a:schemeClr val="tx1"/>
                </a:solidFill>
              </a:rPr>
              <a:t> </a:t>
            </a:r>
            <a:r>
              <a:rPr lang="it-IT" sz="2400" dirty="0" smtClean="0">
                <a:solidFill>
                  <a:schemeClr val="tx1"/>
                </a:solidFill>
              </a:rPr>
              <a:t>Si poteva leggere, pagina per pagina</a:t>
            </a:r>
          </a:p>
          <a:p>
            <a:pPr algn="just">
              <a:buFont typeface="Wingdings" pitchFamily="2" charset="2"/>
              <a:buChar char="§"/>
            </a:pPr>
            <a:r>
              <a:rPr lang="it-IT" sz="2400" dirty="0" smtClean="0">
                <a:solidFill>
                  <a:schemeClr val="tx1"/>
                </a:solidFill>
              </a:rPr>
              <a:t> Erano pagine statiche, dal livello di interazione molto limitato</a:t>
            </a:r>
          </a:p>
          <a:p>
            <a:pPr algn="just">
              <a:buFont typeface="Wingdings" pitchFamily="2" charset="2"/>
              <a:buChar char="§"/>
            </a:pPr>
            <a:r>
              <a:rPr lang="it-IT" sz="2400" dirty="0" smtClean="0">
                <a:solidFill>
                  <a:schemeClr val="tx1"/>
                </a:solidFill>
              </a:rPr>
              <a:t> C’erano le directory (raccolte di siti suddivisi per area tematica)</a:t>
            </a:r>
          </a:p>
          <a:p>
            <a:pPr algn="just">
              <a:buFont typeface="Wingdings" pitchFamily="2" charset="2"/>
              <a:buChar char="§"/>
            </a:pPr>
            <a:r>
              <a:rPr lang="it-IT" sz="2400" dirty="0" smtClean="0">
                <a:solidFill>
                  <a:schemeClr val="tx1"/>
                </a:solidFill>
              </a:rPr>
              <a:t> C’erano i motori di ricerca</a:t>
            </a:r>
          </a:p>
          <a:p>
            <a:pPr algn="just">
              <a:buFont typeface="Wingdings" pitchFamily="2" charset="2"/>
              <a:buChar char="§"/>
            </a:pPr>
            <a:r>
              <a:rPr lang="it-IT" sz="2400" dirty="0" smtClean="0">
                <a:solidFill>
                  <a:schemeClr val="tx1"/>
                </a:solidFill>
              </a:rPr>
              <a:t> C’erano le grandi Home </a:t>
            </a:r>
            <a:r>
              <a:rPr lang="it-IT" sz="2400" dirty="0" err="1" smtClean="0">
                <a:solidFill>
                  <a:schemeClr val="tx1"/>
                </a:solidFill>
              </a:rPr>
              <a:t>page</a:t>
            </a:r>
            <a:r>
              <a:rPr lang="it-IT" sz="2400" dirty="0" smtClean="0">
                <a:solidFill>
                  <a:schemeClr val="tx1"/>
                </a:solidFill>
              </a:rPr>
              <a:t> piene zeppe di link</a:t>
            </a:r>
          </a:p>
          <a:p>
            <a:pPr algn="just">
              <a:buFont typeface="Wingdings" pitchFamily="2" charset="2"/>
              <a:buChar char="§"/>
            </a:pPr>
            <a:r>
              <a:rPr lang="it-IT" sz="2400" dirty="0" smtClean="0">
                <a:solidFill>
                  <a:schemeClr val="tx1"/>
                </a:solidFill>
              </a:rPr>
              <a:t> C’erano i forum di discussione, in cui scambiare opinioni e pensieri con altri utenti</a:t>
            </a:r>
          </a:p>
          <a:p>
            <a:pPr algn="just">
              <a:buFont typeface="Wingdings" pitchFamily="2" charset="2"/>
              <a:buChar char="§"/>
            </a:pPr>
            <a:endParaRPr lang="it-IT" sz="2400" dirty="0" smtClean="0">
              <a:solidFill>
                <a:schemeClr val="tx1"/>
              </a:solidFill>
            </a:endParaRPr>
          </a:p>
          <a:p>
            <a:pPr algn="just">
              <a:buFont typeface="Wingdings" pitchFamily="2" charset="2"/>
              <a:buChar char="§"/>
            </a:pPr>
            <a:endParaRPr lang="it-IT" sz="2800" b="1" i="1" dirty="0" smtClean="0">
              <a:solidFill>
                <a:srgbClr val="FF0000"/>
              </a:solidFill>
              <a:effectLst>
                <a:outerShdw blurRad="38100" dist="38100" dir="2700000" algn="tl">
                  <a:srgbClr val="000000">
                    <a:alpha val="43137"/>
                  </a:srgbClr>
                </a:outerShdw>
              </a:effectLst>
            </a:endParaRP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0" y="357166"/>
            <a:ext cx="1526987" cy="1428760"/>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sp>
        <p:nvSpPr>
          <p:cNvPr id="6" name="Line 3"/>
          <p:cNvSpPr>
            <a:spLocks noChangeShapeType="1"/>
          </p:cNvSpPr>
          <p:nvPr/>
        </p:nvSpPr>
        <p:spPr bwMode="auto">
          <a:xfrm>
            <a:off x="179388" y="6165850"/>
            <a:ext cx="8785225" cy="0"/>
          </a:xfrm>
          <a:prstGeom prst="line">
            <a:avLst/>
          </a:prstGeom>
          <a:noFill/>
          <a:ln w="57150">
            <a:solidFill>
              <a:srgbClr val="277155"/>
            </a:solidFill>
            <a:round/>
            <a:headEnd/>
            <a:tailEnd/>
          </a:ln>
          <a:effectLst/>
        </p:spPr>
        <p:txBody>
          <a:bodyPr/>
          <a:lstStyle/>
          <a:p>
            <a:endParaRPr lang="it-IT"/>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La didattica ai tempi del Web 1.0</a:t>
            </a:r>
          </a:p>
        </p:txBody>
      </p:sp>
      <p:sp>
        <p:nvSpPr>
          <p:cNvPr id="3" name="Sottotitolo 2"/>
          <p:cNvSpPr>
            <a:spLocks noGrp="1"/>
          </p:cNvSpPr>
          <p:nvPr>
            <p:ph type="subTitle" idx="1"/>
          </p:nvPr>
        </p:nvSpPr>
        <p:spPr>
          <a:xfrm>
            <a:off x="1357290" y="1285860"/>
            <a:ext cx="7572428" cy="5286412"/>
          </a:xfrm>
        </p:spPr>
        <p:txBody>
          <a:bodyPr>
            <a:noAutofit/>
          </a:bodyPr>
          <a:lstStyle/>
          <a:p>
            <a:pPr algn="just"/>
            <a:r>
              <a:rPr lang="it-IT" sz="2400" dirty="0" smtClean="0">
                <a:solidFill>
                  <a:schemeClr val="tx1"/>
                </a:solidFill>
              </a:rPr>
              <a:t>Le applicazioni del Web 1.0 dedicate a studenti rientravano all’interno delle seguenti tipologie:</a:t>
            </a:r>
            <a:endParaRPr lang="it-IT" sz="2800" dirty="0" smtClean="0">
              <a:solidFill>
                <a:schemeClr val="tx1"/>
              </a:solidFill>
            </a:endParaRPr>
          </a:p>
          <a:p>
            <a:pPr algn="just">
              <a:buFont typeface="Wingdings" pitchFamily="2" charset="2"/>
              <a:buChar char="§"/>
            </a:pPr>
            <a:r>
              <a:rPr lang="it-IT" sz="2400" dirty="0" smtClean="0">
                <a:solidFill>
                  <a:schemeClr val="tx1"/>
                </a:solidFill>
              </a:rPr>
              <a:t> Raccolta di contenuti didattici da stampare/consultare a video</a:t>
            </a:r>
          </a:p>
          <a:p>
            <a:pPr algn="just">
              <a:buFont typeface="Wingdings" pitchFamily="2" charset="2"/>
              <a:buChar char="§"/>
            </a:pPr>
            <a:r>
              <a:rPr lang="it-IT" sz="2400" dirty="0" smtClean="0">
                <a:solidFill>
                  <a:schemeClr val="tx1"/>
                </a:solidFill>
              </a:rPr>
              <a:t> Materiali/giochi/quiz didattici da scaricare</a:t>
            </a:r>
          </a:p>
          <a:p>
            <a:pPr algn="just">
              <a:buFont typeface="Wingdings" pitchFamily="2" charset="2"/>
              <a:buChar char="§"/>
            </a:pPr>
            <a:r>
              <a:rPr lang="it-IT" sz="2400" dirty="0" smtClean="0">
                <a:solidFill>
                  <a:schemeClr val="tx1"/>
                </a:solidFill>
              </a:rPr>
              <a:t> Grandi portali di divulgazione (scientifica, letteraria, </a:t>
            </a:r>
            <a:r>
              <a:rPr lang="it-IT" sz="2400" dirty="0" err="1" smtClean="0">
                <a:solidFill>
                  <a:schemeClr val="tx1"/>
                </a:solidFill>
              </a:rPr>
              <a:t>tecnologica…</a:t>
            </a:r>
            <a:r>
              <a:rPr lang="it-IT" sz="2400" dirty="0" smtClean="0">
                <a:solidFill>
                  <a:schemeClr val="tx1"/>
                </a:solidFill>
              </a:rPr>
              <a:t>)</a:t>
            </a:r>
          </a:p>
          <a:p>
            <a:pPr algn="just">
              <a:buFont typeface="Wingdings" pitchFamily="2" charset="2"/>
              <a:buChar char="§"/>
            </a:pPr>
            <a:r>
              <a:rPr lang="it-IT" sz="2400" dirty="0" smtClean="0">
                <a:solidFill>
                  <a:schemeClr val="tx1"/>
                </a:solidFill>
              </a:rPr>
              <a:t> Enciclopedie consultabili, spesso a pagamento</a:t>
            </a:r>
          </a:p>
          <a:p>
            <a:pPr algn="just">
              <a:buFont typeface="Wingdings" pitchFamily="2" charset="2"/>
              <a:buChar char="§"/>
            </a:pPr>
            <a:r>
              <a:rPr lang="it-IT" sz="2400" dirty="0" smtClean="0">
                <a:solidFill>
                  <a:schemeClr val="tx1"/>
                </a:solidFill>
              </a:rPr>
              <a:t> Siti informativi per alunni (ricerche, temi, </a:t>
            </a:r>
            <a:r>
              <a:rPr lang="it-IT" sz="2400" dirty="0" err="1" smtClean="0">
                <a:solidFill>
                  <a:schemeClr val="tx1"/>
                </a:solidFill>
              </a:rPr>
              <a:t>tesine…</a:t>
            </a:r>
            <a:r>
              <a:rPr lang="it-IT" sz="2400" dirty="0" smtClean="0">
                <a:solidFill>
                  <a:schemeClr val="tx1"/>
                </a:solidFill>
              </a:rPr>
              <a:t>)</a:t>
            </a:r>
          </a:p>
          <a:p>
            <a:pPr algn="just">
              <a:buFont typeface="Wingdings" pitchFamily="2" charset="2"/>
              <a:buChar char="§"/>
            </a:pPr>
            <a:r>
              <a:rPr lang="it-IT" sz="2400" dirty="0" smtClean="0">
                <a:solidFill>
                  <a:schemeClr val="tx1"/>
                </a:solidFill>
              </a:rPr>
              <a:t> Semplici servizi e marginali di creazione di pagine web, quiz, verifiche, </a:t>
            </a:r>
            <a:r>
              <a:rPr lang="it-IT" sz="2400" dirty="0" err="1" smtClean="0">
                <a:solidFill>
                  <a:schemeClr val="tx1"/>
                </a:solidFill>
              </a:rPr>
              <a:t>learning</a:t>
            </a:r>
            <a:r>
              <a:rPr lang="it-IT" sz="2400" dirty="0" smtClean="0">
                <a:solidFill>
                  <a:schemeClr val="tx1"/>
                </a:solidFill>
              </a:rPr>
              <a:t> </a:t>
            </a:r>
            <a:r>
              <a:rPr lang="it-IT" sz="2400" dirty="0" err="1" smtClean="0">
                <a:solidFill>
                  <a:schemeClr val="tx1"/>
                </a:solidFill>
              </a:rPr>
              <a:t>object</a:t>
            </a:r>
            <a:r>
              <a:rPr lang="it-IT" sz="2400" dirty="0" smtClean="0">
                <a:solidFill>
                  <a:schemeClr val="tx1"/>
                </a:solidFill>
              </a:rPr>
              <a:t> e simulazioni didattiche</a:t>
            </a:r>
          </a:p>
          <a:p>
            <a:pPr algn="just">
              <a:buFont typeface="Wingdings" pitchFamily="2" charset="2"/>
              <a:buChar char="§"/>
            </a:pPr>
            <a:r>
              <a:rPr lang="it-IT" sz="2400" dirty="0" smtClean="0">
                <a:solidFill>
                  <a:schemeClr val="tx1"/>
                </a:solidFill>
              </a:rPr>
              <a:t> Forum di discussione, spesso tematici</a:t>
            </a:r>
          </a:p>
          <a:p>
            <a:pPr algn="just">
              <a:buFont typeface="Wingdings" pitchFamily="2" charset="2"/>
              <a:buChar char="§"/>
            </a:pPr>
            <a:endParaRPr lang="it-IT" sz="2400" dirty="0" smtClean="0">
              <a:solidFill>
                <a:schemeClr val="tx1"/>
              </a:solidFill>
            </a:endParaRPr>
          </a:p>
          <a:p>
            <a:pPr algn="just">
              <a:buFont typeface="Wingdings" pitchFamily="2" charset="2"/>
              <a:buChar char="§"/>
            </a:pPr>
            <a:endParaRPr lang="it-IT" sz="2800" b="1" i="1" dirty="0" smtClean="0">
              <a:solidFill>
                <a:srgbClr val="FF0000"/>
              </a:solidFill>
              <a:effectLst>
                <a:outerShdw blurRad="38100" dist="38100" dir="2700000" algn="tl">
                  <a:srgbClr val="000000">
                    <a:alpha val="43137"/>
                  </a:srgbClr>
                </a:outerShdw>
              </a:effectLst>
            </a:endParaRP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La didattica ai tempi del Web 1.0</a:t>
            </a:r>
          </a:p>
        </p:txBody>
      </p:sp>
      <p:sp>
        <p:nvSpPr>
          <p:cNvPr id="3" name="Sottotitolo 2"/>
          <p:cNvSpPr>
            <a:spLocks noGrp="1"/>
          </p:cNvSpPr>
          <p:nvPr>
            <p:ph type="subTitle" idx="1"/>
          </p:nvPr>
        </p:nvSpPr>
        <p:spPr>
          <a:xfrm>
            <a:off x="785786" y="1785926"/>
            <a:ext cx="7572428" cy="4286280"/>
          </a:xfrm>
        </p:spPr>
        <p:txBody>
          <a:bodyPr>
            <a:noAutofit/>
          </a:bodyPr>
          <a:lstStyle/>
          <a:p>
            <a:pPr algn="just"/>
            <a:r>
              <a:rPr lang="it-IT" sz="2800" dirty="0" smtClean="0">
                <a:solidFill>
                  <a:schemeClr val="tx1"/>
                </a:solidFill>
              </a:rPr>
              <a:t>Il Web 1.0 in classe era principalmente utilizzato come fonte di materiali da utilizzare o rielaborare a seconda delle esigenze didattiche del momento, e le attività basate sul Web che si potevano organizzare in classe a supporto della didattica si limitavano a:</a:t>
            </a:r>
          </a:p>
          <a:p>
            <a:pPr algn="just">
              <a:buFont typeface="Wingdings" pitchFamily="2" charset="2"/>
              <a:buChar char="§"/>
            </a:pPr>
            <a:endParaRPr lang="it-IT" sz="2400" dirty="0" smtClean="0">
              <a:solidFill>
                <a:schemeClr val="tx1"/>
              </a:solidFill>
            </a:endParaRPr>
          </a:p>
          <a:p>
            <a:pPr algn="just">
              <a:buFont typeface="Wingdings" pitchFamily="2" charset="2"/>
              <a:buChar char="§"/>
            </a:pPr>
            <a:endParaRPr lang="it-IT" sz="2800" b="1" i="1" dirty="0" smtClean="0">
              <a:solidFill>
                <a:srgbClr val="FF0000"/>
              </a:solidFill>
              <a:effectLst>
                <a:outerShdw blurRad="38100" dist="38100" dir="2700000" algn="tl">
                  <a:srgbClr val="000000">
                    <a:alpha val="43137"/>
                  </a:srgbClr>
                </a:outerShdw>
              </a:effectLst>
            </a:endParaRP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sp>
        <p:nvSpPr>
          <p:cNvPr id="6" name="Line 3"/>
          <p:cNvSpPr>
            <a:spLocks noChangeShapeType="1"/>
          </p:cNvSpPr>
          <p:nvPr/>
        </p:nvSpPr>
        <p:spPr bwMode="auto">
          <a:xfrm>
            <a:off x="179388" y="6165850"/>
            <a:ext cx="8785225" cy="0"/>
          </a:xfrm>
          <a:prstGeom prst="line">
            <a:avLst/>
          </a:prstGeom>
          <a:noFill/>
          <a:ln w="57150">
            <a:solidFill>
              <a:srgbClr val="277155"/>
            </a:solidFill>
            <a:round/>
            <a:headEnd/>
            <a:tailEnd/>
          </a:ln>
          <a:effectLst/>
        </p:spPr>
        <p:txBody>
          <a:bodyPr/>
          <a:lstStyle/>
          <a:p>
            <a:endParaRPr lang="it-IT"/>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La didattica ai tempi del Web 1.0</a:t>
            </a:r>
          </a:p>
        </p:txBody>
      </p:sp>
      <p:sp>
        <p:nvSpPr>
          <p:cNvPr id="3" name="Sottotitolo 2"/>
          <p:cNvSpPr>
            <a:spLocks noGrp="1"/>
          </p:cNvSpPr>
          <p:nvPr>
            <p:ph type="subTitle" idx="1"/>
          </p:nvPr>
        </p:nvSpPr>
        <p:spPr>
          <a:xfrm>
            <a:off x="785786" y="1785926"/>
            <a:ext cx="7572428" cy="4286280"/>
          </a:xfrm>
        </p:spPr>
        <p:txBody>
          <a:bodyPr>
            <a:noAutofit/>
          </a:bodyPr>
          <a:lstStyle/>
          <a:p>
            <a:pPr algn="just"/>
            <a:endParaRPr lang="it-IT" sz="2400" dirty="0" smtClean="0">
              <a:solidFill>
                <a:schemeClr val="tx1"/>
              </a:solidFill>
            </a:endParaRPr>
          </a:p>
          <a:p>
            <a:pPr algn="just">
              <a:buFont typeface="Wingdings" pitchFamily="2" charset="2"/>
              <a:buChar char="Ø"/>
            </a:pPr>
            <a:r>
              <a:rPr lang="it-IT" sz="2400" dirty="0" smtClean="0">
                <a:solidFill>
                  <a:schemeClr val="tx1"/>
                </a:solidFill>
              </a:rPr>
              <a:t>Esplorazione guidata di risorse Web (enciclopedie, motori di ricerca, indici tematici) alla ricerca di materiale utile per approfondimenti e ricerche</a:t>
            </a:r>
          </a:p>
          <a:p>
            <a:pPr algn="just">
              <a:buFont typeface="Wingdings" pitchFamily="2" charset="2"/>
              <a:buChar char="Ø"/>
            </a:pPr>
            <a:r>
              <a:rPr lang="it-IT" sz="2400" dirty="0" smtClean="0">
                <a:solidFill>
                  <a:schemeClr val="tx1"/>
                </a:solidFill>
              </a:rPr>
              <a:t> Lettura di quotidiani o periodici Web in classe</a:t>
            </a:r>
          </a:p>
          <a:p>
            <a:pPr algn="just">
              <a:buFont typeface="Wingdings" pitchFamily="2" charset="2"/>
              <a:buChar char="Ø"/>
            </a:pPr>
            <a:r>
              <a:rPr lang="it-IT" sz="2400" dirty="0" smtClean="0">
                <a:solidFill>
                  <a:schemeClr val="tx1"/>
                </a:solidFill>
              </a:rPr>
              <a:t> Visualizzazione e discussione di contenuti estratti dal web (immagini di opere d’arte e monumenti)</a:t>
            </a:r>
          </a:p>
          <a:p>
            <a:pPr algn="just">
              <a:buFont typeface="Wingdings" pitchFamily="2" charset="2"/>
              <a:buChar char="Ø"/>
            </a:pPr>
            <a:r>
              <a:rPr lang="it-IT" sz="2400" dirty="0" smtClean="0">
                <a:solidFill>
                  <a:schemeClr val="tx1"/>
                </a:solidFill>
              </a:rPr>
              <a:t> Partecipazione, moderata dal docente, a discussioni nei forum</a:t>
            </a:r>
          </a:p>
          <a:p>
            <a:pPr algn="just">
              <a:buFont typeface="Wingdings" pitchFamily="2" charset="2"/>
              <a:buChar char="§"/>
            </a:pPr>
            <a:endParaRPr lang="it-IT" sz="2400" dirty="0" smtClean="0">
              <a:solidFill>
                <a:schemeClr val="tx1"/>
              </a:solidFill>
            </a:endParaRPr>
          </a:p>
          <a:p>
            <a:pPr algn="just">
              <a:buFont typeface="Wingdings" pitchFamily="2" charset="2"/>
              <a:buChar char="§"/>
            </a:pPr>
            <a:endParaRPr lang="it-IT" sz="2800" b="1" i="1" dirty="0" smtClean="0">
              <a:solidFill>
                <a:srgbClr val="FF0000"/>
              </a:solidFill>
              <a:effectLst>
                <a:outerShdw blurRad="38100" dist="38100" dir="2700000" algn="tl">
                  <a:srgbClr val="000000">
                    <a:alpha val="43137"/>
                  </a:srgbClr>
                </a:outerShdw>
              </a:effectLst>
            </a:endParaRP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La didattica ai tempi del Web 1.0</a:t>
            </a:r>
          </a:p>
        </p:txBody>
      </p:sp>
      <p:sp>
        <p:nvSpPr>
          <p:cNvPr id="3" name="Sottotitolo 2"/>
          <p:cNvSpPr>
            <a:spLocks noGrp="1"/>
          </p:cNvSpPr>
          <p:nvPr>
            <p:ph type="subTitle" idx="1"/>
          </p:nvPr>
        </p:nvSpPr>
        <p:spPr>
          <a:xfrm>
            <a:off x="785786" y="1785926"/>
            <a:ext cx="7572428" cy="4286280"/>
          </a:xfrm>
        </p:spPr>
        <p:txBody>
          <a:bodyPr>
            <a:noAutofit/>
          </a:bodyPr>
          <a:lstStyle/>
          <a:p>
            <a:pPr algn="just"/>
            <a:r>
              <a:rPr lang="it-IT" sz="2800" dirty="0" smtClean="0">
                <a:solidFill>
                  <a:schemeClr val="tx1"/>
                </a:solidFill>
              </a:rPr>
              <a:t>Nell’utilizzo del Web 1.0 l’allievo finiva con l’essere il semplice esecutore di attività come la ricerca, la lettura, l’ascolto e la ricezione di elementi conoscitivi, e al quale veniva chiesto, nel migliore dei casi, di rielaborare in maniera autonoma quanto ricevuto durante la lezione.</a:t>
            </a:r>
            <a:endParaRPr lang="it-IT" sz="2400" dirty="0" smtClean="0">
              <a:solidFill>
                <a:schemeClr val="tx1"/>
              </a:solidFill>
            </a:endParaRPr>
          </a:p>
          <a:p>
            <a:pPr algn="just">
              <a:buFont typeface="Wingdings" pitchFamily="2" charset="2"/>
              <a:buChar char="§"/>
            </a:pPr>
            <a:endParaRPr lang="it-IT" sz="2800" b="1" i="1" dirty="0" smtClean="0">
              <a:solidFill>
                <a:srgbClr val="FF0000"/>
              </a:solidFill>
              <a:effectLst>
                <a:outerShdw blurRad="38100" dist="38100" dir="2700000" algn="tl">
                  <a:srgbClr val="000000">
                    <a:alpha val="43137"/>
                  </a:srgbClr>
                </a:outerShdw>
              </a:effectLst>
            </a:endParaRP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sp>
        <p:nvSpPr>
          <p:cNvPr id="6" name="Line 3"/>
          <p:cNvSpPr>
            <a:spLocks noChangeShapeType="1"/>
          </p:cNvSpPr>
          <p:nvPr/>
        </p:nvSpPr>
        <p:spPr bwMode="auto">
          <a:xfrm>
            <a:off x="179388" y="6165850"/>
            <a:ext cx="8785225" cy="0"/>
          </a:xfrm>
          <a:prstGeom prst="line">
            <a:avLst/>
          </a:prstGeom>
          <a:noFill/>
          <a:ln w="57150">
            <a:solidFill>
              <a:srgbClr val="277155"/>
            </a:solidFill>
            <a:round/>
            <a:headEnd/>
            <a:tailEnd/>
          </a:ln>
          <a:effectLst/>
        </p:spPr>
        <p:txBody>
          <a:bodyPr/>
          <a:lstStyle/>
          <a:p>
            <a:endParaRPr lang="it-IT"/>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Web 2.0</a:t>
            </a:r>
          </a:p>
        </p:txBody>
      </p:sp>
      <p:sp>
        <p:nvSpPr>
          <p:cNvPr id="3" name="Sottotitolo 2"/>
          <p:cNvSpPr>
            <a:spLocks noGrp="1"/>
          </p:cNvSpPr>
          <p:nvPr>
            <p:ph type="subTitle" idx="1"/>
          </p:nvPr>
        </p:nvSpPr>
        <p:spPr>
          <a:xfrm>
            <a:off x="785786" y="1785926"/>
            <a:ext cx="7572428" cy="4286280"/>
          </a:xfrm>
        </p:spPr>
        <p:txBody>
          <a:bodyPr>
            <a:noAutofit/>
          </a:bodyPr>
          <a:lstStyle/>
          <a:p>
            <a:pPr algn="just"/>
            <a:r>
              <a:rPr lang="it-IT" sz="2800" dirty="0" smtClean="0">
                <a:solidFill>
                  <a:schemeClr val="tx1"/>
                </a:solidFill>
              </a:rPr>
              <a:t>L’inizio del Web 2.0 si fa risalire al 2004. In particolare l’attenzione cadeva su tutto quanto permettesse agli utenti di avere a che fare con:</a:t>
            </a:r>
          </a:p>
          <a:p>
            <a:pPr algn="just">
              <a:buFont typeface="Wingdings" pitchFamily="2" charset="2"/>
              <a:buChar char="q"/>
            </a:pPr>
            <a:r>
              <a:rPr lang="it-IT" sz="2800" dirty="0" smtClean="0">
                <a:solidFill>
                  <a:schemeClr val="tx1"/>
                </a:solidFill>
              </a:rPr>
              <a:t> Blog</a:t>
            </a:r>
          </a:p>
          <a:p>
            <a:pPr algn="just">
              <a:buFont typeface="Wingdings" pitchFamily="2" charset="2"/>
              <a:buChar char="q"/>
            </a:pPr>
            <a:r>
              <a:rPr lang="it-IT" sz="2800" dirty="0" smtClean="0">
                <a:solidFill>
                  <a:schemeClr val="tx1"/>
                </a:solidFill>
              </a:rPr>
              <a:t> Commenti</a:t>
            </a:r>
          </a:p>
          <a:p>
            <a:pPr algn="just">
              <a:buFont typeface="Wingdings" pitchFamily="2" charset="2"/>
              <a:buChar char="q"/>
            </a:pPr>
            <a:r>
              <a:rPr lang="it-IT" sz="2800" dirty="0" smtClean="0">
                <a:solidFill>
                  <a:schemeClr val="tx1"/>
                </a:solidFill>
              </a:rPr>
              <a:t> </a:t>
            </a:r>
            <a:r>
              <a:rPr lang="it-IT" sz="2800" dirty="0" err="1" smtClean="0">
                <a:solidFill>
                  <a:schemeClr val="tx1"/>
                </a:solidFill>
              </a:rPr>
              <a:t>Tag</a:t>
            </a:r>
            <a:r>
              <a:rPr lang="it-IT" sz="2800" dirty="0" smtClean="0">
                <a:solidFill>
                  <a:schemeClr val="tx1"/>
                </a:solidFill>
              </a:rPr>
              <a:t> (etichette)</a:t>
            </a:r>
          </a:p>
          <a:p>
            <a:pPr algn="just">
              <a:buFont typeface="Wingdings" pitchFamily="2" charset="2"/>
              <a:buChar char="q"/>
            </a:pPr>
            <a:r>
              <a:rPr lang="it-IT" sz="2800" dirty="0" smtClean="0">
                <a:solidFill>
                  <a:schemeClr val="tx1"/>
                </a:solidFill>
              </a:rPr>
              <a:t> Inserimento/modifica dei contenuti</a:t>
            </a:r>
          </a:p>
          <a:p>
            <a:pPr algn="just">
              <a:buFont typeface="Wingdings" pitchFamily="2" charset="2"/>
              <a:buChar char="q"/>
            </a:pPr>
            <a:r>
              <a:rPr lang="it-IT" sz="2800" dirty="0" smtClean="0">
                <a:solidFill>
                  <a:schemeClr val="tx1"/>
                </a:solidFill>
              </a:rPr>
              <a:t> Attribuzione di punteggi</a:t>
            </a:r>
            <a:endParaRPr lang="it-IT" sz="2400" dirty="0" smtClean="0">
              <a:solidFill>
                <a:schemeClr val="tx1"/>
              </a:solidFill>
            </a:endParaRPr>
          </a:p>
          <a:p>
            <a:pPr algn="just">
              <a:buFont typeface="Wingdings" pitchFamily="2" charset="2"/>
              <a:buChar char="§"/>
            </a:pPr>
            <a:endParaRPr lang="it-IT" sz="2800" b="1" i="1" dirty="0" smtClean="0">
              <a:solidFill>
                <a:srgbClr val="FF0000"/>
              </a:solidFill>
              <a:effectLst>
                <a:outerShdw blurRad="38100" dist="38100" dir="2700000" algn="tl">
                  <a:srgbClr val="000000">
                    <a:alpha val="43137"/>
                  </a:srgbClr>
                </a:outerShdw>
              </a:effectLst>
            </a:endParaRP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sp>
        <p:nvSpPr>
          <p:cNvPr id="6" name="Line 3"/>
          <p:cNvSpPr>
            <a:spLocks noChangeShapeType="1"/>
          </p:cNvSpPr>
          <p:nvPr/>
        </p:nvSpPr>
        <p:spPr bwMode="auto">
          <a:xfrm>
            <a:off x="179388" y="6165850"/>
            <a:ext cx="8785225" cy="0"/>
          </a:xfrm>
          <a:prstGeom prst="line">
            <a:avLst/>
          </a:prstGeom>
          <a:noFill/>
          <a:ln w="57150">
            <a:solidFill>
              <a:srgbClr val="277155"/>
            </a:solidFill>
            <a:round/>
            <a:headEnd/>
            <a:tailEnd/>
          </a:ln>
          <a:effectLst/>
        </p:spPr>
        <p:txBody>
          <a:bodyPr/>
          <a:lstStyle/>
          <a:p>
            <a:endParaRPr lang="it-IT"/>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Web 2.0</a:t>
            </a:r>
          </a:p>
        </p:txBody>
      </p:sp>
      <p:sp>
        <p:nvSpPr>
          <p:cNvPr id="3" name="Sottotitolo 2"/>
          <p:cNvSpPr>
            <a:spLocks noGrp="1"/>
          </p:cNvSpPr>
          <p:nvPr>
            <p:ph type="subTitle" idx="1"/>
          </p:nvPr>
        </p:nvSpPr>
        <p:spPr>
          <a:xfrm>
            <a:off x="785786" y="1785926"/>
            <a:ext cx="7572428" cy="4286280"/>
          </a:xfrm>
        </p:spPr>
        <p:txBody>
          <a:bodyPr>
            <a:noAutofit/>
          </a:bodyPr>
          <a:lstStyle/>
          <a:p>
            <a:pPr algn="just"/>
            <a:r>
              <a:rPr lang="it-IT" sz="2800" dirty="0" smtClean="0">
                <a:solidFill>
                  <a:schemeClr val="tx1"/>
                </a:solidFill>
              </a:rPr>
              <a:t>Veniva posto l’accento sul concetto di partecipazione dell’utente, considerato da molti il vero spartiacque tra Web 1.0 e Web 2.0. Alla base della filosofia del Web 2.0 c’è la partecipazione degli utenti alla creazione/integrazione/modifica di contenuti.</a:t>
            </a:r>
          </a:p>
          <a:p>
            <a:pPr algn="just"/>
            <a:r>
              <a:rPr lang="it-IT" sz="2800" dirty="0" smtClean="0">
                <a:solidFill>
                  <a:schemeClr val="tx1"/>
                </a:solidFill>
              </a:rPr>
              <a:t>Gli utenti si vedono promossi al rango di protagonisti piuttosto che di semplici fruitori dei contenuti del vecchio Web 1.0.</a:t>
            </a:r>
            <a:endParaRPr lang="it-IT" sz="2400" dirty="0" smtClean="0">
              <a:solidFill>
                <a:schemeClr val="tx1"/>
              </a:solidFill>
            </a:endParaRPr>
          </a:p>
          <a:p>
            <a:pPr algn="just">
              <a:buFont typeface="Wingdings" pitchFamily="2" charset="2"/>
              <a:buChar char="§"/>
            </a:pPr>
            <a:endParaRPr lang="it-IT" sz="2800" b="1" i="1" dirty="0" smtClean="0">
              <a:solidFill>
                <a:srgbClr val="FF0000"/>
              </a:solidFill>
              <a:effectLst>
                <a:outerShdw blurRad="38100" dist="38100" dir="2700000" algn="tl">
                  <a:srgbClr val="000000">
                    <a:alpha val="43137"/>
                  </a:srgbClr>
                </a:outerShdw>
              </a:effectLst>
            </a:endParaRP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sp>
        <p:nvSpPr>
          <p:cNvPr id="6" name="Line 3"/>
          <p:cNvSpPr>
            <a:spLocks noChangeShapeType="1"/>
          </p:cNvSpPr>
          <p:nvPr/>
        </p:nvSpPr>
        <p:spPr bwMode="auto">
          <a:xfrm>
            <a:off x="179388" y="6165850"/>
            <a:ext cx="8785225" cy="0"/>
          </a:xfrm>
          <a:prstGeom prst="line">
            <a:avLst/>
          </a:prstGeom>
          <a:noFill/>
          <a:ln w="57150">
            <a:solidFill>
              <a:srgbClr val="277155"/>
            </a:solidFill>
            <a:round/>
            <a:headEnd/>
            <a:tailEnd/>
          </a:ln>
          <a:effectLst/>
        </p:spPr>
        <p:txBody>
          <a:bodyPr/>
          <a:lstStyle/>
          <a:p>
            <a:endParaRPr lang="it-IT"/>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00166" y="500042"/>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Il Web </a:t>
            </a:r>
          </a:p>
        </p:txBody>
      </p:sp>
      <p:sp>
        <p:nvSpPr>
          <p:cNvPr id="3" name="Sottotitolo 2"/>
          <p:cNvSpPr>
            <a:spLocks noGrp="1"/>
          </p:cNvSpPr>
          <p:nvPr>
            <p:ph type="subTitle" idx="1"/>
          </p:nvPr>
        </p:nvSpPr>
        <p:spPr>
          <a:xfrm>
            <a:off x="857224" y="1285860"/>
            <a:ext cx="7572428" cy="5000660"/>
          </a:xfrm>
        </p:spPr>
        <p:txBody>
          <a:bodyPr>
            <a:noAutofit/>
          </a:bodyPr>
          <a:lstStyle/>
          <a:p>
            <a:pPr algn="just"/>
            <a:endParaRPr lang="it-IT" sz="2800" dirty="0" smtClean="0">
              <a:solidFill>
                <a:schemeClr val="tx1"/>
              </a:solidFill>
              <a:latin typeface="+mj-lt"/>
              <a:ea typeface="+mj-ea"/>
              <a:cs typeface="+mj-cs"/>
            </a:endParaRPr>
          </a:p>
          <a:p>
            <a:pPr algn="just"/>
            <a:endParaRPr lang="it-IT" sz="2800" dirty="0" smtClean="0">
              <a:solidFill>
                <a:schemeClr val="tx1"/>
              </a:solidFill>
            </a:endParaRPr>
          </a:p>
          <a:p>
            <a:pPr algn="just"/>
            <a:r>
              <a:rPr lang="it-IT" sz="2800" dirty="0" smtClean="0">
                <a:solidFill>
                  <a:schemeClr val="tx1"/>
                </a:solidFill>
              </a:rPr>
              <a:t>Quando si parla di Web, si parla di un vero e proprio mass media, di uno strumento di comunicazione di massa capace di agevolare la diffusione della conoscenza e delle idee, ma spesso lo si confonde con la rete Internet.</a:t>
            </a:r>
          </a:p>
        </p:txBody>
      </p:sp>
      <p:pic>
        <p:nvPicPr>
          <p:cNvPr id="1026" name="Picture 2"/>
          <p:cNvPicPr>
            <a:picLocks noChangeAspect="1" noChangeArrowheads="1"/>
          </p:cNvPicPr>
          <p:nvPr/>
        </p:nvPicPr>
        <p:blipFill>
          <a:blip r:embed="rId3"/>
          <a:srcRect/>
          <a:stretch>
            <a:fillRect/>
          </a:stretch>
        </p:blipFill>
        <p:spPr bwMode="auto">
          <a:xfrm>
            <a:off x="0" y="357166"/>
            <a:ext cx="1526987" cy="1428760"/>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sp>
        <p:nvSpPr>
          <p:cNvPr id="6" name="Line 3"/>
          <p:cNvSpPr>
            <a:spLocks noChangeShapeType="1"/>
          </p:cNvSpPr>
          <p:nvPr/>
        </p:nvSpPr>
        <p:spPr bwMode="auto">
          <a:xfrm>
            <a:off x="179388" y="6165850"/>
            <a:ext cx="8785225" cy="0"/>
          </a:xfrm>
          <a:prstGeom prst="line">
            <a:avLst/>
          </a:prstGeom>
          <a:noFill/>
          <a:ln w="57150">
            <a:solidFill>
              <a:srgbClr val="277155"/>
            </a:solidFill>
            <a:round/>
            <a:headEnd/>
            <a:tailEnd/>
          </a:ln>
          <a:effectLst/>
        </p:spPr>
        <p:txBody>
          <a:bodyPr/>
          <a:lstStyle/>
          <a:p>
            <a:endParaRPr lang="it-IT"/>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Web 2.0</a:t>
            </a:r>
          </a:p>
        </p:txBody>
      </p:sp>
      <p:sp>
        <p:nvSpPr>
          <p:cNvPr id="3" name="Sottotitolo 2"/>
          <p:cNvSpPr>
            <a:spLocks noGrp="1"/>
          </p:cNvSpPr>
          <p:nvPr>
            <p:ph type="subTitle" idx="1"/>
          </p:nvPr>
        </p:nvSpPr>
        <p:spPr>
          <a:xfrm>
            <a:off x="785786" y="1785926"/>
            <a:ext cx="7572428" cy="4286280"/>
          </a:xfrm>
        </p:spPr>
        <p:txBody>
          <a:bodyPr>
            <a:noAutofit/>
          </a:bodyPr>
          <a:lstStyle/>
          <a:p>
            <a:pPr algn="just"/>
            <a:r>
              <a:rPr lang="it-IT" sz="2800" dirty="0" smtClean="0">
                <a:solidFill>
                  <a:schemeClr val="tx1"/>
                </a:solidFill>
              </a:rPr>
              <a:t>L’aumento, da una parte, dei contributi degli utenti genera u aumento di elementi potenzialmente qualitativi, dall’altra aumenta anche il cosiddetto “</a:t>
            </a:r>
            <a:r>
              <a:rPr lang="it-IT" sz="2800" b="1" i="1" dirty="0" smtClean="0">
                <a:solidFill>
                  <a:srgbClr val="FF0000"/>
                </a:solidFill>
                <a:effectLst>
                  <a:outerShdw blurRad="38100" dist="38100" dir="2700000" algn="tl">
                    <a:srgbClr val="000000">
                      <a:alpha val="43137"/>
                    </a:srgbClr>
                  </a:outerShdw>
                </a:effectLst>
              </a:rPr>
              <a:t>rumore di fondo</a:t>
            </a:r>
            <a:r>
              <a:rPr lang="it-IT" sz="2800" dirty="0" smtClean="0">
                <a:solidFill>
                  <a:schemeClr val="tx1"/>
                </a:solidFill>
              </a:rPr>
              <a:t>” costituito dall’enorme mole di contenuti privi di qualsiasi apporto qualitativo, la cui presenza complica la vita degli utenti</a:t>
            </a:r>
            <a:endParaRPr lang="it-IT" sz="2400" dirty="0" smtClean="0">
              <a:solidFill>
                <a:schemeClr val="tx1"/>
              </a:solidFill>
            </a:endParaRPr>
          </a:p>
          <a:p>
            <a:pPr algn="just">
              <a:buFont typeface="Wingdings" pitchFamily="2" charset="2"/>
              <a:buChar char="§"/>
            </a:pPr>
            <a:endParaRPr lang="it-IT" sz="2800" b="1" i="1" dirty="0" smtClean="0">
              <a:solidFill>
                <a:srgbClr val="FF0000"/>
              </a:solidFill>
              <a:effectLst>
                <a:outerShdw blurRad="38100" dist="38100" dir="2700000" algn="tl">
                  <a:srgbClr val="000000">
                    <a:alpha val="43137"/>
                  </a:srgbClr>
                </a:outerShdw>
              </a:effectLst>
            </a:endParaRP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sp>
        <p:nvSpPr>
          <p:cNvPr id="6" name="Line 3"/>
          <p:cNvSpPr>
            <a:spLocks noChangeShapeType="1"/>
          </p:cNvSpPr>
          <p:nvPr/>
        </p:nvSpPr>
        <p:spPr bwMode="auto">
          <a:xfrm>
            <a:off x="179388" y="6165850"/>
            <a:ext cx="8785225" cy="0"/>
          </a:xfrm>
          <a:prstGeom prst="line">
            <a:avLst/>
          </a:prstGeom>
          <a:noFill/>
          <a:ln w="57150">
            <a:solidFill>
              <a:srgbClr val="277155"/>
            </a:solidFill>
            <a:round/>
            <a:headEnd/>
            <a:tailEnd/>
          </a:ln>
          <a:effectLst/>
        </p:spPr>
        <p:txBody>
          <a:bodyPr/>
          <a:lstStyle/>
          <a:p>
            <a:endParaRPr lang="it-IT"/>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Web 2.0 : i </a:t>
            </a:r>
            <a:r>
              <a:rPr lang="it-IT" sz="3400" b="1" dirty="0" err="1" smtClean="0">
                <a:solidFill>
                  <a:srgbClr val="FF0000"/>
                </a:solidFill>
                <a:effectLst>
                  <a:outerShdw blurRad="38100" dist="38100" dir="2700000" algn="tl">
                    <a:srgbClr val="000000">
                      <a:alpha val="43137"/>
                    </a:srgbClr>
                  </a:outerShdw>
                </a:effectLst>
              </a:rPr>
              <a:t>temini</a:t>
            </a:r>
            <a:endParaRPr lang="it-IT" sz="3400" b="1" dirty="0" smtClean="0">
              <a:solidFill>
                <a:srgbClr val="FF0000"/>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785786" y="1785926"/>
            <a:ext cx="7572428" cy="4286280"/>
          </a:xfrm>
        </p:spPr>
        <p:txBody>
          <a:bodyPr>
            <a:noAutofit/>
          </a:bodyPr>
          <a:lstStyle/>
          <a:p>
            <a:pPr algn="just"/>
            <a:endParaRPr lang="it-IT" sz="2800" dirty="0" smtClean="0">
              <a:solidFill>
                <a:schemeClr val="tx1"/>
              </a:solidFill>
            </a:endParaRPr>
          </a:p>
          <a:p>
            <a:pPr algn="just"/>
            <a:r>
              <a:rPr lang="it-IT" sz="2800" dirty="0" smtClean="0">
                <a:solidFill>
                  <a:schemeClr val="tx1"/>
                </a:solidFill>
              </a:rPr>
              <a:t>Blog (diario sul Web): è un particolare tipo di sito web, nel quale i contenuti sono presentati in forma </a:t>
            </a:r>
            <a:r>
              <a:rPr lang="it-IT" sz="2800" dirty="0" err="1" smtClean="0">
                <a:solidFill>
                  <a:schemeClr val="tx1"/>
                </a:solidFill>
              </a:rPr>
              <a:t>cronoogica</a:t>
            </a:r>
            <a:r>
              <a:rPr lang="it-IT" sz="2800" dirty="0" smtClean="0">
                <a:solidFill>
                  <a:schemeClr val="tx1"/>
                </a:solidFill>
              </a:rPr>
              <a:t>. Un blog è </a:t>
            </a:r>
            <a:r>
              <a:rPr lang="it-IT" sz="2800" dirty="0" err="1" smtClean="0">
                <a:solidFill>
                  <a:schemeClr val="tx1"/>
                </a:solidFill>
              </a:rPr>
              <a:t>gesito</a:t>
            </a:r>
            <a:r>
              <a:rPr lang="it-IT" sz="2800" dirty="0" smtClean="0">
                <a:solidFill>
                  <a:schemeClr val="tx1"/>
                </a:solidFill>
              </a:rPr>
              <a:t> da uno o più blogger</a:t>
            </a:r>
            <a:endParaRPr lang="it-IT" sz="2400" dirty="0" smtClean="0">
              <a:solidFill>
                <a:schemeClr val="tx1"/>
              </a:solidFill>
            </a:endParaRPr>
          </a:p>
          <a:p>
            <a:pPr algn="just">
              <a:buFont typeface="Wingdings" pitchFamily="2" charset="2"/>
              <a:buChar char="§"/>
            </a:pPr>
            <a:endParaRPr lang="it-IT" sz="2800" b="1" i="1" dirty="0" smtClean="0">
              <a:solidFill>
                <a:srgbClr val="FF0000"/>
              </a:solidFill>
              <a:effectLst>
                <a:outerShdw blurRad="38100" dist="38100" dir="2700000" algn="tl">
                  <a:srgbClr val="000000">
                    <a:alpha val="43137"/>
                  </a:srgbClr>
                </a:outerShdw>
              </a:effectLst>
            </a:endParaRP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pic>
        <p:nvPicPr>
          <p:cNvPr id="4" name="Picture 2"/>
          <p:cNvPicPr>
            <a:picLocks noChangeAspect="1" noChangeArrowheads="1"/>
          </p:cNvPicPr>
          <p:nvPr/>
        </p:nvPicPr>
        <p:blipFill>
          <a:blip r:embed="rId4"/>
          <a:srcRect/>
          <a:stretch>
            <a:fillRect/>
          </a:stretch>
        </p:blipFill>
        <p:spPr bwMode="auto">
          <a:xfrm>
            <a:off x="3143240" y="4000504"/>
            <a:ext cx="2543175" cy="180022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Web 2.0 : i </a:t>
            </a:r>
            <a:r>
              <a:rPr lang="it-IT" sz="3400" b="1" dirty="0" err="1" smtClean="0">
                <a:solidFill>
                  <a:srgbClr val="FF0000"/>
                </a:solidFill>
                <a:effectLst>
                  <a:outerShdw blurRad="38100" dist="38100" dir="2700000" algn="tl">
                    <a:srgbClr val="000000">
                      <a:alpha val="43137"/>
                    </a:srgbClr>
                  </a:outerShdw>
                </a:effectLst>
              </a:rPr>
              <a:t>temini</a:t>
            </a:r>
            <a:endParaRPr lang="it-IT" sz="3400" b="1" dirty="0" smtClean="0">
              <a:solidFill>
                <a:srgbClr val="FF0000"/>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785786" y="1571612"/>
            <a:ext cx="7572428" cy="4286280"/>
          </a:xfrm>
        </p:spPr>
        <p:txBody>
          <a:bodyPr>
            <a:noAutofit/>
          </a:bodyPr>
          <a:lstStyle/>
          <a:p>
            <a:pPr algn="just"/>
            <a:r>
              <a:rPr lang="it-IT" sz="2800" dirty="0" smtClean="0">
                <a:solidFill>
                  <a:schemeClr val="tx1"/>
                </a:solidFill>
              </a:rPr>
              <a:t>Post: è un messaggio testuale (anche multimediale), inserito su un blog o su uno spazio web, che può essere assimilato ad un articolo di giornale se pubblicato da un blogger, ma può anche avere funzione di opinione o commento quando inserito da un utente</a:t>
            </a: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pic>
        <p:nvPicPr>
          <p:cNvPr id="2050" name="Picture 2"/>
          <p:cNvPicPr>
            <a:picLocks noChangeAspect="1" noChangeArrowheads="1"/>
          </p:cNvPicPr>
          <p:nvPr/>
        </p:nvPicPr>
        <p:blipFill>
          <a:blip r:embed="rId4"/>
          <a:srcRect/>
          <a:stretch>
            <a:fillRect/>
          </a:stretch>
        </p:blipFill>
        <p:spPr bwMode="auto">
          <a:xfrm>
            <a:off x="3000364" y="4500570"/>
            <a:ext cx="2790825" cy="16383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Web 2.0 : i </a:t>
            </a:r>
            <a:r>
              <a:rPr lang="it-IT" sz="3400" b="1" dirty="0" err="1" smtClean="0">
                <a:solidFill>
                  <a:srgbClr val="FF0000"/>
                </a:solidFill>
                <a:effectLst>
                  <a:outerShdw blurRad="38100" dist="38100" dir="2700000" algn="tl">
                    <a:srgbClr val="000000">
                      <a:alpha val="43137"/>
                    </a:srgbClr>
                  </a:outerShdw>
                </a:effectLst>
              </a:rPr>
              <a:t>temini</a:t>
            </a:r>
            <a:endParaRPr lang="it-IT" sz="3400" b="1" dirty="0" smtClean="0">
              <a:solidFill>
                <a:srgbClr val="FF0000"/>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785786" y="1571612"/>
            <a:ext cx="7572428" cy="4643470"/>
          </a:xfrm>
        </p:spPr>
        <p:txBody>
          <a:bodyPr>
            <a:noAutofit/>
          </a:bodyPr>
          <a:lstStyle/>
          <a:p>
            <a:pPr algn="just"/>
            <a:endParaRPr lang="it-IT" sz="2800" dirty="0" smtClean="0">
              <a:solidFill>
                <a:schemeClr val="tx1"/>
              </a:solidFill>
            </a:endParaRPr>
          </a:p>
          <a:p>
            <a:pPr algn="just"/>
            <a:r>
              <a:rPr lang="it-IT" sz="2800" dirty="0" smtClean="0">
                <a:solidFill>
                  <a:schemeClr val="tx1"/>
                </a:solidFill>
              </a:rPr>
              <a:t>Social network (rete sociale): la definizione originaria si riferisce a un gruppo di individui connessi tra loro da diversi legami sociali, e identifica storicamente una rete fisica di persone.</a:t>
            </a: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pic>
        <p:nvPicPr>
          <p:cNvPr id="3074" name="Picture 2"/>
          <p:cNvPicPr>
            <a:picLocks noChangeAspect="1" noChangeArrowheads="1"/>
          </p:cNvPicPr>
          <p:nvPr/>
        </p:nvPicPr>
        <p:blipFill>
          <a:blip r:embed="rId4"/>
          <a:srcRect/>
          <a:stretch>
            <a:fillRect/>
          </a:stretch>
        </p:blipFill>
        <p:spPr bwMode="auto">
          <a:xfrm>
            <a:off x="3286116" y="4214818"/>
            <a:ext cx="2619375" cy="174307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Web 2.0 : i </a:t>
            </a:r>
            <a:r>
              <a:rPr lang="it-IT" sz="3400" b="1" dirty="0" err="1" smtClean="0">
                <a:solidFill>
                  <a:srgbClr val="FF0000"/>
                </a:solidFill>
                <a:effectLst>
                  <a:outerShdw blurRad="38100" dist="38100" dir="2700000" algn="tl">
                    <a:srgbClr val="000000">
                      <a:alpha val="43137"/>
                    </a:srgbClr>
                  </a:outerShdw>
                </a:effectLst>
              </a:rPr>
              <a:t>temini</a:t>
            </a:r>
            <a:endParaRPr lang="it-IT" sz="3400" b="1" dirty="0" smtClean="0">
              <a:solidFill>
                <a:srgbClr val="FF0000"/>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785786" y="1571612"/>
            <a:ext cx="7572428" cy="4643470"/>
          </a:xfrm>
        </p:spPr>
        <p:txBody>
          <a:bodyPr>
            <a:noAutofit/>
          </a:bodyPr>
          <a:lstStyle/>
          <a:p>
            <a:pPr algn="just"/>
            <a:endParaRPr lang="it-IT" sz="2800" dirty="0" smtClean="0">
              <a:solidFill>
                <a:schemeClr val="tx1"/>
              </a:solidFill>
            </a:endParaRPr>
          </a:p>
          <a:p>
            <a:pPr algn="just"/>
            <a:r>
              <a:rPr lang="it-IT" sz="2800" dirty="0" err="1" smtClean="0">
                <a:solidFill>
                  <a:schemeClr val="tx1"/>
                </a:solidFill>
              </a:rPr>
              <a:t>Tag</a:t>
            </a:r>
            <a:r>
              <a:rPr lang="it-IT" sz="2800" dirty="0" smtClean="0">
                <a:solidFill>
                  <a:schemeClr val="tx1"/>
                </a:solidFill>
              </a:rPr>
              <a:t>: un </a:t>
            </a:r>
            <a:r>
              <a:rPr lang="it-IT" sz="2800" dirty="0" err="1" smtClean="0">
                <a:solidFill>
                  <a:schemeClr val="tx1"/>
                </a:solidFill>
              </a:rPr>
              <a:t>tag</a:t>
            </a:r>
            <a:r>
              <a:rPr lang="it-IT" sz="2800" dirty="0" smtClean="0">
                <a:solidFill>
                  <a:schemeClr val="tx1"/>
                </a:solidFill>
              </a:rPr>
              <a:t> è una parola chiave associata a un qualsiasi contenuto informatico, che descrive l’oggetto a cui si riferisce permettendone la classificazione e la successiva ricerca in rete.</a:t>
            </a: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pic>
        <p:nvPicPr>
          <p:cNvPr id="4098" name="Picture 2"/>
          <p:cNvPicPr>
            <a:picLocks noChangeAspect="1" noChangeArrowheads="1"/>
          </p:cNvPicPr>
          <p:nvPr/>
        </p:nvPicPr>
        <p:blipFill>
          <a:blip r:embed="rId4"/>
          <a:srcRect/>
          <a:stretch>
            <a:fillRect/>
          </a:stretch>
        </p:blipFill>
        <p:spPr bwMode="auto">
          <a:xfrm>
            <a:off x="3286116" y="4143380"/>
            <a:ext cx="2428875" cy="187642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La comunicazione bidirezionale</a:t>
            </a:r>
          </a:p>
        </p:txBody>
      </p:sp>
      <p:sp>
        <p:nvSpPr>
          <p:cNvPr id="3" name="Sottotitolo 2"/>
          <p:cNvSpPr>
            <a:spLocks noGrp="1"/>
          </p:cNvSpPr>
          <p:nvPr>
            <p:ph type="subTitle" idx="1"/>
          </p:nvPr>
        </p:nvSpPr>
        <p:spPr>
          <a:xfrm>
            <a:off x="785786" y="1785926"/>
            <a:ext cx="7572428" cy="4286280"/>
          </a:xfrm>
        </p:spPr>
        <p:txBody>
          <a:bodyPr>
            <a:noAutofit/>
          </a:bodyPr>
          <a:lstStyle/>
          <a:p>
            <a:pPr algn="just"/>
            <a:r>
              <a:rPr lang="it-IT" sz="2800" dirty="0" smtClean="0">
                <a:solidFill>
                  <a:schemeClr val="tx1"/>
                </a:solidFill>
              </a:rPr>
              <a:t>L’idea stessa di partecipazione contiene quella di </a:t>
            </a:r>
            <a:r>
              <a:rPr lang="it-IT" sz="2800" dirty="0" err="1" smtClean="0">
                <a:solidFill>
                  <a:schemeClr val="tx1"/>
                </a:solidFill>
              </a:rPr>
              <a:t>bidirezionalità</a:t>
            </a:r>
            <a:r>
              <a:rPr lang="it-IT" sz="2800" dirty="0" smtClean="0">
                <a:solidFill>
                  <a:schemeClr val="tx1"/>
                </a:solidFill>
              </a:rPr>
              <a:t>. Se l’utente che legge un articolo ha </a:t>
            </a:r>
            <a:r>
              <a:rPr lang="it-IT" sz="2800" dirty="0" err="1" smtClean="0">
                <a:solidFill>
                  <a:schemeClr val="tx1"/>
                </a:solidFill>
              </a:rPr>
              <a:t>ache</a:t>
            </a:r>
            <a:r>
              <a:rPr lang="it-IT" sz="2800" dirty="0" smtClean="0">
                <a:solidFill>
                  <a:schemeClr val="tx1"/>
                </a:solidFill>
              </a:rPr>
              <a:t> la possibilità di commentarlo, è evidente che il modello comunicativo alla base del Web 2.0 si è arricchito di un ramo che conduce dall’utente al sito</a:t>
            </a:r>
          </a:p>
          <a:p>
            <a:pPr algn="just"/>
            <a:endParaRPr lang="it-IT" sz="2800" b="1" i="1" dirty="0" smtClean="0">
              <a:solidFill>
                <a:srgbClr val="FF0000"/>
              </a:solidFill>
              <a:effectLst>
                <a:outerShdw blurRad="38100" dist="38100" dir="2700000" algn="tl">
                  <a:srgbClr val="000000">
                    <a:alpha val="43137"/>
                  </a:srgbClr>
                </a:outerShdw>
              </a:effectLst>
            </a:endParaRPr>
          </a:p>
          <a:p>
            <a:pPr algn="just"/>
            <a:r>
              <a:rPr lang="it-IT" sz="2800" b="1" i="1" dirty="0" smtClean="0">
                <a:solidFill>
                  <a:srgbClr val="FF0000"/>
                </a:solidFill>
                <a:effectLst>
                  <a:outerShdw blurRad="38100" dist="38100" dir="2700000" algn="tl">
                    <a:srgbClr val="000000">
                      <a:alpha val="43137"/>
                    </a:srgbClr>
                  </a:outerShdw>
                </a:effectLst>
              </a:rPr>
              <a:t>Sito Web</a:t>
            </a:r>
            <a:r>
              <a:rPr lang="it-IT" sz="2800" dirty="0" smtClean="0">
                <a:solidFill>
                  <a:schemeClr val="tx1"/>
                </a:solidFill>
              </a:rPr>
              <a:t>       </a:t>
            </a:r>
            <a:r>
              <a:rPr lang="it-IT" sz="2800" b="1" i="1" dirty="0" smtClean="0">
                <a:solidFill>
                  <a:srgbClr val="FF0000"/>
                </a:solidFill>
                <a:effectLst>
                  <a:outerShdw blurRad="38100" dist="38100" dir="2700000" algn="tl">
                    <a:srgbClr val="000000">
                      <a:alpha val="43137"/>
                    </a:srgbClr>
                  </a:outerShdw>
                </a:effectLst>
              </a:rPr>
              <a:t>Utente   </a:t>
            </a:r>
            <a:r>
              <a:rPr lang="it-IT" sz="2800" dirty="0" smtClean="0">
                <a:solidFill>
                  <a:schemeClr val="tx1"/>
                </a:solidFill>
              </a:rPr>
              <a:t>            </a:t>
            </a:r>
            <a:r>
              <a:rPr lang="it-IT" sz="2800" b="1" i="1" dirty="0" smtClean="0">
                <a:solidFill>
                  <a:srgbClr val="FF0000"/>
                </a:solidFill>
                <a:effectLst>
                  <a:outerShdw blurRad="38100" dist="38100" dir="2700000" algn="tl">
                    <a:srgbClr val="000000">
                      <a:alpha val="43137"/>
                    </a:srgbClr>
                  </a:outerShdw>
                </a:effectLst>
              </a:rPr>
              <a:t>Sito Web       Utente</a:t>
            </a:r>
          </a:p>
          <a:p>
            <a:pPr algn="just"/>
            <a:endParaRPr lang="it-IT" sz="2800" dirty="0" smtClean="0">
              <a:solidFill>
                <a:schemeClr val="tx1"/>
              </a:solidFill>
            </a:endParaRPr>
          </a:p>
          <a:p>
            <a:pPr algn="just"/>
            <a:endParaRPr lang="it-IT" sz="2400" dirty="0" smtClean="0">
              <a:solidFill>
                <a:schemeClr val="tx1"/>
              </a:solidFill>
            </a:endParaRPr>
          </a:p>
          <a:p>
            <a:pPr algn="just">
              <a:buFont typeface="Wingdings" pitchFamily="2" charset="2"/>
              <a:buChar char="§"/>
            </a:pPr>
            <a:endParaRPr lang="it-IT" sz="2800" b="1" i="1" dirty="0" smtClean="0">
              <a:solidFill>
                <a:srgbClr val="FF0000"/>
              </a:solidFill>
              <a:effectLst>
                <a:outerShdw blurRad="38100" dist="38100" dir="2700000" algn="tl">
                  <a:srgbClr val="000000">
                    <a:alpha val="43137"/>
                  </a:srgbClr>
                </a:outerShdw>
              </a:effectLst>
            </a:endParaRP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sp>
        <p:nvSpPr>
          <p:cNvPr id="6" name="Freccia a inversione 5"/>
          <p:cNvSpPr/>
          <p:nvPr/>
        </p:nvSpPr>
        <p:spPr>
          <a:xfrm>
            <a:off x="1500166" y="4357694"/>
            <a:ext cx="1714512" cy="57150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Freccia a inversione 7"/>
          <p:cNvSpPr/>
          <p:nvPr/>
        </p:nvSpPr>
        <p:spPr>
          <a:xfrm>
            <a:off x="5572132" y="4357694"/>
            <a:ext cx="1714512" cy="57150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Freccia a inversione 11"/>
          <p:cNvSpPr/>
          <p:nvPr/>
        </p:nvSpPr>
        <p:spPr>
          <a:xfrm rot="10800000">
            <a:off x="5572132" y="5357826"/>
            <a:ext cx="1714512" cy="57150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Web 2.0</a:t>
            </a:r>
          </a:p>
        </p:txBody>
      </p:sp>
      <p:sp>
        <p:nvSpPr>
          <p:cNvPr id="3" name="Sottotitolo 2"/>
          <p:cNvSpPr>
            <a:spLocks noGrp="1"/>
          </p:cNvSpPr>
          <p:nvPr>
            <p:ph type="subTitle" idx="1"/>
          </p:nvPr>
        </p:nvSpPr>
        <p:spPr>
          <a:xfrm>
            <a:off x="785786" y="1785926"/>
            <a:ext cx="7572428" cy="4286280"/>
          </a:xfrm>
        </p:spPr>
        <p:txBody>
          <a:bodyPr>
            <a:noAutofit/>
          </a:bodyPr>
          <a:lstStyle/>
          <a:p>
            <a:pPr algn="just"/>
            <a:r>
              <a:rPr lang="it-IT" sz="2800" dirty="0" smtClean="0">
                <a:solidFill>
                  <a:schemeClr val="tx1"/>
                </a:solidFill>
              </a:rPr>
              <a:t>Si apre tutto un mondo nuovo e per quanto riguarda il mondo della didattica e della divulgazione, nuove attività collaborative e sociali fondate sullo scambio, sul lavoro di gruppo e sulla condivisione, attività impensabili e irrealizzabili con il vecchio modello monodirezionale.</a:t>
            </a:r>
            <a:endParaRPr lang="it-IT" sz="2400" dirty="0" smtClean="0">
              <a:solidFill>
                <a:schemeClr val="tx1"/>
              </a:solidFill>
            </a:endParaRPr>
          </a:p>
          <a:p>
            <a:pPr algn="just">
              <a:buFont typeface="Wingdings" pitchFamily="2" charset="2"/>
              <a:buChar char="§"/>
            </a:pPr>
            <a:endParaRPr lang="it-IT" sz="2800" b="1" i="1" dirty="0" smtClean="0">
              <a:solidFill>
                <a:srgbClr val="FF0000"/>
              </a:solidFill>
              <a:effectLst>
                <a:outerShdw blurRad="38100" dist="38100" dir="2700000" algn="tl">
                  <a:srgbClr val="000000">
                    <a:alpha val="43137"/>
                  </a:srgbClr>
                </a:outerShdw>
              </a:effectLst>
            </a:endParaRP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sp>
        <p:nvSpPr>
          <p:cNvPr id="6" name="Line 3"/>
          <p:cNvSpPr>
            <a:spLocks noChangeShapeType="1"/>
          </p:cNvSpPr>
          <p:nvPr/>
        </p:nvSpPr>
        <p:spPr bwMode="auto">
          <a:xfrm>
            <a:off x="179388" y="6165850"/>
            <a:ext cx="8785225" cy="0"/>
          </a:xfrm>
          <a:prstGeom prst="line">
            <a:avLst/>
          </a:prstGeom>
          <a:noFill/>
          <a:ln w="57150">
            <a:solidFill>
              <a:srgbClr val="277155"/>
            </a:solidFill>
            <a:round/>
            <a:headEnd/>
            <a:tailEnd/>
          </a:ln>
          <a:effectLst/>
        </p:spPr>
        <p:txBody>
          <a:bodyPr/>
          <a:lstStyle/>
          <a:p>
            <a:endParaRPr lang="it-IT"/>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Web 2.0 : i ruoli</a:t>
            </a:r>
          </a:p>
        </p:txBody>
      </p:sp>
      <p:sp>
        <p:nvSpPr>
          <p:cNvPr id="3" name="Sottotitolo 2"/>
          <p:cNvSpPr>
            <a:spLocks noGrp="1"/>
          </p:cNvSpPr>
          <p:nvPr>
            <p:ph type="subTitle" idx="1"/>
          </p:nvPr>
        </p:nvSpPr>
        <p:spPr>
          <a:xfrm>
            <a:off x="785786" y="1785926"/>
            <a:ext cx="7572428" cy="4286280"/>
          </a:xfrm>
        </p:spPr>
        <p:txBody>
          <a:bodyPr>
            <a:noAutofit/>
          </a:bodyPr>
          <a:lstStyle/>
          <a:p>
            <a:pPr algn="just"/>
            <a:r>
              <a:rPr lang="it-IT" sz="2800" dirty="0" smtClean="0">
                <a:solidFill>
                  <a:schemeClr val="tx1"/>
                </a:solidFill>
              </a:rPr>
              <a:t>Inattivi: sono tutti coloro che non fanno niente, questi sono i non utenti del Web 2.0, in quanto per niente interessati a partecipare, condividere e contattare nuovi utenti sul web; basti pensare solo a quanti docenti evitano di averci a che fare</a:t>
            </a:r>
            <a:endParaRPr lang="it-IT" sz="2400" dirty="0" smtClean="0">
              <a:solidFill>
                <a:schemeClr val="tx1"/>
              </a:solidFill>
            </a:endParaRPr>
          </a:p>
          <a:p>
            <a:pPr algn="just">
              <a:buFont typeface="Wingdings" pitchFamily="2" charset="2"/>
              <a:buChar char="§"/>
            </a:pPr>
            <a:endParaRPr lang="it-IT" sz="2800" b="1" i="1" dirty="0" smtClean="0">
              <a:solidFill>
                <a:srgbClr val="FF0000"/>
              </a:solidFill>
              <a:effectLst>
                <a:outerShdw blurRad="38100" dist="38100" dir="2700000" algn="tl">
                  <a:srgbClr val="000000">
                    <a:alpha val="43137"/>
                  </a:srgbClr>
                </a:outerShdw>
              </a:effectLst>
            </a:endParaRP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pic>
        <p:nvPicPr>
          <p:cNvPr id="10242" name="Picture 2"/>
          <p:cNvPicPr>
            <a:picLocks noChangeAspect="1" noChangeArrowheads="1"/>
          </p:cNvPicPr>
          <p:nvPr/>
        </p:nvPicPr>
        <p:blipFill>
          <a:blip r:embed="rId4"/>
          <a:srcRect/>
          <a:stretch>
            <a:fillRect/>
          </a:stretch>
        </p:blipFill>
        <p:spPr bwMode="auto">
          <a:xfrm>
            <a:off x="3000364" y="4572008"/>
            <a:ext cx="2895600" cy="158115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Web 2.0 : i ruoli</a:t>
            </a:r>
          </a:p>
        </p:txBody>
      </p:sp>
      <p:sp>
        <p:nvSpPr>
          <p:cNvPr id="3" name="Sottotitolo 2"/>
          <p:cNvSpPr>
            <a:spLocks noGrp="1"/>
          </p:cNvSpPr>
          <p:nvPr>
            <p:ph type="subTitle" idx="1"/>
          </p:nvPr>
        </p:nvSpPr>
        <p:spPr>
          <a:xfrm>
            <a:off x="785786" y="1785926"/>
            <a:ext cx="7572428" cy="4857784"/>
          </a:xfrm>
        </p:spPr>
        <p:txBody>
          <a:bodyPr>
            <a:noAutofit/>
          </a:bodyPr>
          <a:lstStyle/>
          <a:p>
            <a:pPr algn="just"/>
            <a:r>
              <a:rPr lang="it-IT" sz="2800" dirty="0" smtClean="0">
                <a:solidFill>
                  <a:schemeClr val="tx1"/>
                </a:solidFill>
              </a:rPr>
              <a:t>Spettatori: si tratta dei famosi fruitori “passivi”, dei “lettori 1.0”, di coloro che di fatto non approfittano della possibilità di commentare quanto pubblicato da altri o di pubblicare essi stessi dei contenuti originali. Questi utenti si limitano a fruire dei contenuti dei siti Web 2.0.</a:t>
            </a:r>
            <a:endParaRPr lang="it-IT" sz="2800" b="1" i="1" dirty="0" smtClean="0">
              <a:solidFill>
                <a:srgbClr val="FF0000"/>
              </a:solidFill>
              <a:effectLst>
                <a:outerShdw blurRad="38100" dist="38100" dir="2700000" algn="tl">
                  <a:srgbClr val="000000">
                    <a:alpha val="43137"/>
                  </a:srgbClr>
                </a:outerShdw>
              </a:effectLst>
            </a:endParaRP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pic>
        <p:nvPicPr>
          <p:cNvPr id="9218" name="Picture 2"/>
          <p:cNvPicPr>
            <a:picLocks noChangeAspect="1" noChangeArrowheads="1"/>
          </p:cNvPicPr>
          <p:nvPr/>
        </p:nvPicPr>
        <p:blipFill>
          <a:blip r:embed="rId4"/>
          <a:srcRect/>
          <a:stretch>
            <a:fillRect/>
          </a:stretch>
        </p:blipFill>
        <p:spPr bwMode="auto">
          <a:xfrm>
            <a:off x="5429256" y="4219480"/>
            <a:ext cx="2158994" cy="199082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Web 2.0 : i ruoli</a:t>
            </a:r>
          </a:p>
        </p:txBody>
      </p:sp>
      <p:sp>
        <p:nvSpPr>
          <p:cNvPr id="3" name="Sottotitolo 2"/>
          <p:cNvSpPr>
            <a:spLocks noGrp="1"/>
          </p:cNvSpPr>
          <p:nvPr>
            <p:ph type="subTitle" idx="1"/>
          </p:nvPr>
        </p:nvSpPr>
        <p:spPr>
          <a:xfrm>
            <a:off x="785786" y="1785926"/>
            <a:ext cx="7572428" cy="4286280"/>
          </a:xfrm>
        </p:spPr>
        <p:txBody>
          <a:bodyPr>
            <a:noAutofit/>
          </a:bodyPr>
          <a:lstStyle/>
          <a:p>
            <a:pPr algn="just"/>
            <a:endParaRPr lang="it-IT" sz="2800" dirty="0" smtClean="0">
              <a:solidFill>
                <a:schemeClr val="tx1"/>
              </a:solidFill>
            </a:endParaRPr>
          </a:p>
          <a:p>
            <a:pPr algn="just"/>
            <a:r>
              <a:rPr lang="it-IT" sz="2800" dirty="0" smtClean="0">
                <a:solidFill>
                  <a:schemeClr val="tx1"/>
                </a:solidFill>
              </a:rPr>
              <a:t>Iscritti: sono gli utenti che si registrano su un sito Web 2.0, e manifestano in questa maniera il potenziale desiderio di essere coinvolti nelle fasi più attive e partecipative.</a:t>
            </a:r>
            <a:endParaRPr lang="it-IT" sz="2400" dirty="0" smtClean="0">
              <a:solidFill>
                <a:schemeClr val="tx1"/>
              </a:solidFill>
            </a:endParaRPr>
          </a:p>
          <a:p>
            <a:pPr algn="just">
              <a:buFont typeface="Wingdings" pitchFamily="2" charset="2"/>
              <a:buChar char="§"/>
            </a:pPr>
            <a:endParaRPr lang="it-IT" sz="2800" b="1" i="1" dirty="0" smtClean="0">
              <a:solidFill>
                <a:srgbClr val="FF0000"/>
              </a:solidFill>
              <a:effectLst>
                <a:outerShdw blurRad="38100" dist="38100" dir="2700000" algn="tl">
                  <a:srgbClr val="000000">
                    <a:alpha val="43137"/>
                  </a:srgbClr>
                </a:outerShdw>
              </a:effectLst>
            </a:endParaRP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pic>
        <p:nvPicPr>
          <p:cNvPr id="8194" name="Picture 2"/>
          <p:cNvPicPr>
            <a:picLocks noChangeAspect="1" noChangeArrowheads="1"/>
          </p:cNvPicPr>
          <p:nvPr/>
        </p:nvPicPr>
        <p:blipFill>
          <a:blip r:embed="rId4"/>
          <a:srcRect/>
          <a:stretch>
            <a:fillRect/>
          </a:stretch>
        </p:blipFill>
        <p:spPr bwMode="auto">
          <a:xfrm>
            <a:off x="3214678" y="4286256"/>
            <a:ext cx="2409825" cy="181927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00166" y="500042"/>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Chiarire i termini</a:t>
            </a:r>
          </a:p>
        </p:txBody>
      </p:sp>
      <p:sp>
        <p:nvSpPr>
          <p:cNvPr id="3" name="Sottotitolo 2"/>
          <p:cNvSpPr>
            <a:spLocks noGrp="1"/>
          </p:cNvSpPr>
          <p:nvPr>
            <p:ph type="subTitle" idx="1"/>
          </p:nvPr>
        </p:nvSpPr>
        <p:spPr>
          <a:xfrm>
            <a:off x="857224" y="1285860"/>
            <a:ext cx="7572428" cy="5000660"/>
          </a:xfrm>
        </p:spPr>
        <p:txBody>
          <a:bodyPr>
            <a:noAutofit/>
          </a:bodyPr>
          <a:lstStyle/>
          <a:p>
            <a:pPr algn="just"/>
            <a:endParaRPr lang="it-IT" sz="2800" dirty="0" smtClean="0">
              <a:solidFill>
                <a:schemeClr val="tx1"/>
              </a:solidFill>
              <a:latin typeface="+mj-lt"/>
              <a:ea typeface="+mj-ea"/>
              <a:cs typeface="+mj-cs"/>
            </a:endParaRPr>
          </a:p>
          <a:p>
            <a:pPr algn="just"/>
            <a:endParaRPr lang="it-IT" sz="2800" dirty="0" smtClean="0">
              <a:solidFill>
                <a:schemeClr val="tx1"/>
              </a:solidFill>
            </a:endParaRPr>
          </a:p>
          <a:p>
            <a:pPr algn="just"/>
            <a:r>
              <a:rPr lang="it-IT" sz="2800" dirty="0" smtClean="0">
                <a:solidFill>
                  <a:schemeClr val="tx1"/>
                </a:solidFill>
              </a:rPr>
              <a:t>Internet rete planetaria formata da milioni di reti di computer ad accesso pubblico collegate tra loro. Come mezzo di comunicazione di massa offre una vasta serie di contenuti e servizi: i più usati sono il Web e la posta elettronica (</a:t>
            </a:r>
            <a:r>
              <a:rPr lang="it-IT" sz="2800" dirty="0" err="1" smtClean="0">
                <a:solidFill>
                  <a:schemeClr val="tx1"/>
                </a:solidFill>
              </a:rPr>
              <a:t>email</a:t>
            </a:r>
            <a:r>
              <a:rPr lang="it-IT" sz="2800" dirty="0" smtClean="0">
                <a:solidFill>
                  <a:schemeClr val="tx1"/>
                </a:solidFill>
              </a:rPr>
              <a:t>)</a:t>
            </a:r>
          </a:p>
        </p:txBody>
      </p:sp>
      <p:pic>
        <p:nvPicPr>
          <p:cNvPr id="1026" name="Picture 2"/>
          <p:cNvPicPr>
            <a:picLocks noChangeAspect="1" noChangeArrowheads="1"/>
          </p:cNvPicPr>
          <p:nvPr/>
        </p:nvPicPr>
        <p:blipFill>
          <a:blip r:embed="rId3"/>
          <a:srcRect/>
          <a:stretch>
            <a:fillRect/>
          </a:stretch>
        </p:blipFill>
        <p:spPr bwMode="auto">
          <a:xfrm>
            <a:off x="0" y="357166"/>
            <a:ext cx="1526987" cy="1428760"/>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sp>
        <p:nvSpPr>
          <p:cNvPr id="6" name="Line 3"/>
          <p:cNvSpPr>
            <a:spLocks noChangeShapeType="1"/>
          </p:cNvSpPr>
          <p:nvPr/>
        </p:nvSpPr>
        <p:spPr bwMode="auto">
          <a:xfrm>
            <a:off x="179388" y="6165850"/>
            <a:ext cx="8785225" cy="0"/>
          </a:xfrm>
          <a:prstGeom prst="line">
            <a:avLst/>
          </a:prstGeom>
          <a:noFill/>
          <a:ln w="57150">
            <a:solidFill>
              <a:srgbClr val="277155"/>
            </a:solidFill>
            <a:round/>
            <a:headEnd/>
            <a:tailEnd/>
          </a:ln>
          <a:effectLst/>
        </p:spPr>
        <p:txBody>
          <a:bodyPr/>
          <a:lstStyle/>
          <a:p>
            <a:endParaRPr lang="it-IT"/>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Web 2.0 : i ruoli</a:t>
            </a:r>
          </a:p>
        </p:txBody>
      </p:sp>
      <p:sp>
        <p:nvSpPr>
          <p:cNvPr id="3" name="Sottotitolo 2"/>
          <p:cNvSpPr>
            <a:spLocks noGrp="1"/>
          </p:cNvSpPr>
          <p:nvPr>
            <p:ph type="subTitle" idx="1"/>
          </p:nvPr>
        </p:nvSpPr>
        <p:spPr>
          <a:xfrm>
            <a:off x="785786" y="1785926"/>
            <a:ext cx="7572428" cy="4286280"/>
          </a:xfrm>
        </p:spPr>
        <p:txBody>
          <a:bodyPr>
            <a:noAutofit/>
          </a:bodyPr>
          <a:lstStyle/>
          <a:p>
            <a:pPr algn="just"/>
            <a:r>
              <a:rPr lang="it-IT" sz="2800" dirty="0" smtClean="0">
                <a:solidFill>
                  <a:schemeClr val="tx1"/>
                </a:solidFill>
              </a:rPr>
              <a:t>Collezionisti: sono tutti gli utenti che utilizzano gli aggregatori di notizie e di post (</a:t>
            </a:r>
            <a:r>
              <a:rPr lang="it-IT" sz="2800" dirty="0" err="1" smtClean="0">
                <a:solidFill>
                  <a:schemeClr val="tx1"/>
                </a:solidFill>
              </a:rPr>
              <a:t>Feed</a:t>
            </a:r>
            <a:r>
              <a:rPr lang="it-IT" sz="2800" dirty="0" smtClean="0">
                <a:solidFill>
                  <a:schemeClr val="tx1"/>
                </a:solidFill>
              </a:rPr>
              <a:t> RSS), ma anche coloro che si preoccupano di </a:t>
            </a:r>
            <a:r>
              <a:rPr lang="it-IT" sz="2800" dirty="0" err="1" smtClean="0">
                <a:solidFill>
                  <a:schemeClr val="tx1"/>
                </a:solidFill>
              </a:rPr>
              <a:t>di</a:t>
            </a:r>
            <a:r>
              <a:rPr lang="it-IT" sz="2800" dirty="0" smtClean="0">
                <a:solidFill>
                  <a:schemeClr val="tx1"/>
                </a:solidFill>
              </a:rPr>
              <a:t> esprimere giudizi sotto forma di votazioni online.</a:t>
            </a:r>
            <a:endParaRPr lang="it-IT" sz="2400" dirty="0" smtClean="0">
              <a:solidFill>
                <a:schemeClr val="tx1"/>
              </a:solidFill>
            </a:endParaRPr>
          </a:p>
          <a:p>
            <a:pPr algn="just">
              <a:buFont typeface="Wingdings" pitchFamily="2" charset="2"/>
              <a:buChar char="§"/>
            </a:pPr>
            <a:endParaRPr lang="it-IT" sz="2800" b="1" i="1" dirty="0" smtClean="0">
              <a:solidFill>
                <a:srgbClr val="FF0000"/>
              </a:solidFill>
              <a:effectLst>
                <a:outerShdw blurRad="38100" dist="38100" dir="2700000" algn="tl">
                  <a:srgbClr val="000000">
                    <a:alpha val="43137"/>
                  </a:srgbClr>
                </a:outerShdw>
              </a:effectLst>
            </a:endParaRP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pic>
        <p:nvPicPr>
          <p:cNvPr id="7170" name="Picture 2"/>
          <p:cNvPicPr>
            <a:picLocks noChangeAspect="1" noChangeArrowheads="1"/>
          </p:cNvPicPr>
          <p:nvPr/>
        </p:nvPicPr>
        <p:blipFill>
          <a:blip r:embed="rId4"/>
          <a:srcRect/>
          <a:stretch>
            <a:fillRect/>
          </a:stretch>
        </p:blipFill>
        <p:spPr bwMode="auto">
          <a:xfrm>
            <a:off x="3357554" y="4000504"/>
            <a:ext cx="2466975" cy="184785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Web 2.0 : i ruoli</a:t>
            </a:r>
          </a:p>
        </p:txBody>
      </p:sp>
      <p:sp>
        <p:nvSpPr>
          <p:cNvPr id="3" name="Sottotitolo 2"/>
          <p:cNvSpPr>
            <a:spLocks noGrp="1"/>
          </p:cNvSpPr>
          <p:nvPr>
            <p:ph type="subTitle" idx="1"/>
          </p:nvPr>
        </p:nvSpPr>
        <p:spPr>
          <a:xfrm>
            <a:off x="785786" y="1785926"/>
            <a:ext cx="7572428" cy="4286280"/>
          </a:xfrm>
        </p:spPr>
        <p:txBody>
          <a:bodyPr>
            <a:noAutofit/>
          </a:bodyPr>
          <a:lstStyle/>
          <a:p>
            <a:pPr algn="just"/>
            <a:r>
              <a:rPr lang="it-IT" sz="2800" dirty="0" smtClean="0">
                <a:solidFill>
                  <a:schemeClr val="tx1"/>
                </a:solidFill>
              </a:rPr>
              <a:t>Critici: sono coloro che commentano, contribuendo in qualche modo ad arricchire le discussioni sui blog, o ad aggiungere contenuti sui </a:t>
            </a:r>
            <a:r>
              <a:rPr lang="it-IT" sz="2800" dirty="0" err="1" smtClean="0">
                <a:solidFill>
                  <a:schemeClr val="tx1"/>
                </a:solidFill>
              </a:rPr>
              <a:t>wiki</a:t>
            </a:r>
            <a:r>
              <a:rPr lang="it-IT" sz="2800" dirty="0" smtClean="0">
                <a:solidFill>
                  <a:schemeClr val="tx1"/>
                </a:solidFill>
              </a:rPr>
              <a:t>: si avvicinano alla figura dei redattori.</a:t>
            </a:r>
            <a:endParaRPr lang="it-IT" sz="2400" dirty="0" smtClean="0">
              <a:solidFill>
                <a:schemeClr val="tx1"/>
              </a:solidFill>
            </a:endParaRPr>
          </a:p>
          <a:p>
            <a:pPr algn="just">
              <a:buFont typeface="Wingdings" pitchFamily="2" charset="2"/>
              <a:buChar char="§"/>
            </a:pPr>
            <a:endParaRPr lang="it-IT" sz="2800" b="1" i="1" dirty="0" smtClean="0">
              <a:solidFill>
                <a:srgbClr val="FF0000"/>
              </a:solidFill>
              <a:effectLst>
                <a:outerShdw blurRad="38100" dist="38100" dir="2700000" algn="tl">
                  <a:srgbClr val="000000">
                    <a:alpha val="43137"/>
                  </a:srgbClr>
                </a:outerShdw>
              </a:effectLst>
            </a:endParaRP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pic>
        <p:nvPicPr>
          <p:cNvPr id="6146" name="Picture 2"/>
          <p:cNvPicPr>
            <a:picLocks noChangeAspect="1" noChangeArrowheads="1"/>
          </p:cNvPicPr>
          <p:nvPr/>
        </p:nvPicPr>
        <p:blipFill>
          <a:blip r:embed="rId4"/>
          <a:srcRect/>
          <a:stretch>
            <a:fillRect/>
          </a:stretch>
        </p:blipFill>
        <p:spPr bwMode="auto">
          <a:xfrm>
            <a:off x="3143240" y="4214818"/>
            <a:ext cx="2466975" cy="184785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Web 2.0 : i ruoli</a:t>
            </a:r>
          </a:p>
        </p:txBody>
      </p:sp>
      <p:sp>
        <p:nvSpPr>
          <p:cNvPr id="3" name="Sottotitolo 2"/>
          <p:cNvSpPr>
            <a:spLocks noGrp="1"/>
          </p:cNvSpPr>
          <p:nvPr>
            <p:ph type="subTitle" idx="1"/>
          </p:nvPr>
        </p:nvSpPr>
        <p:spPr>
          <a:xfrm>
            <a:off x="785786" y="1785926"/>
            <a:ext cx="7572428" cy="4286280"/>
          </a:xfrm>
        </p:spPr>
        <p:txBody>
          <a:bodyPr>
            <a:noAutofit/>
          </a:bodyPr>
          <a:lstStyle/>
          <a:p>
            <a:pPr algn="just"/>
            <a:endParaRPr lang="it-IT" sz="2800" dirty="0" smtClean="0">
              <a:solidFill>
                <a:schemeClr val="tx1"/>
              </a:solidFill>
            </a:endParaRPr>
          </a:p>
          <a:p>
            <a:pPr algn="just"/>
            <a:r>
              <a:rPr lang="it-IT" sz="2800" dirty="0" smtClean="0">
                <a:solidFill>
                  <a:schemeClr val="tx1"/>
                </a:solidFill>
              </a:rPr>
              <a:t>Creatori: si tratta degli autori dei blog o di siti web personali, ma anche di coloro che creano e condividono, per es. su </a:t>
            </a:r>
            <a:r>
              <a:rPr lang="it-IT" sz="2800" dirty="0" err="1" smtClean="0">
                <a:solidFill>
                  <a:schemeClr val="tx1"/>
                </a:solidFill>
              </a:rPr>
              <a:t>YouTube</a:t>
            </a:r>
            <a:r>
              <a:rPr lang="it-IT" sz="2800" dirty="0" smtClean="0">
                <a:solidFill>
                  <a:schemeClr val="tx1"/>
                </a:solidFill>
              </a:rPr>
              <a:t>, video creati da loro.</a:t>
            </a:r>
            <a:endParaRPr lang="it-IT" sz="2400" dirty="0" smtClean="0">
              <a:solidFill>
                <a:schemeClr val="tx1"/>
              </a:solidFill>
            </a:endParaRPr>
          </a:p>
          <a:p>
            <a:pPr algn="just">
              <a:buFont typeface="Wingdings" pitchFamily="2" charset="2"/>
              <a:buChar char="§"/>
            </a:pPr>
            <a:endParaRPr lang="it-IT" sz="2800" b="1" i="1" dirty="0" smtClean="0">
              <a:solidFill>
                <a:srgbClr val="FF0000"/>
              </a:solidFill>
              <a:effectLst>
                <a:outerShdw blurRad="38100" dist="38100" dir="2700000" algn="tl">
                  <a:srgbClr val="000000">
                    <a:alpha val="43137"/>
                  </a:srgbClr>
                </a:outerShdw>
              </a:effectLst>
            </a:endParaRP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pic>
        <p:nvPicPr>
          <p:cNvPr id="5122" name="Picture 2"/>
          <p:cNvPicPr>
            <a:picLocks noChangeAspect="1" noChangeArrowheads="1"/>
          </p:cNvPicPr>
          <p:nvPr/>
        </p:nvPicPr>
        <p:blipFill>
          <a:blip r:embed="rId4"/>
          <a:srcRect/>
          <a:stretch>
            <a:fillRect/>
          </a:stretch>
        </p:blipFill>
        <p:spPr bwMode="auto">
          <a:xfrm>
            <a:off x="3143240" y="4143380"/>
            <a:ext cx="2543175" cy="180022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600" b="1" i="1" dirty="0" err="1" smtClean="0">
                <a:solidFill>
                  <a:srgbClr val="FF0000"/>
                </a:solidFill>
                <a:effectLst>
                  <a:outerShdw blurRad="38100" dist="38100" dir="2700000" algn="tl">
                    <a:srgbClr val="000000">
                      <a:alpha val="43137"/>
                    </a:srgbClr>
                  </a:outerShdw>
                </a:effectLst>
              </a:rPr>
              <a:t>Cloud</a:t>
            </a:r>
            <a:r>
              <a:rPr lang="it-IT" sz="3600" b="1" i="1" dirty="0" smtClean="0">
                <a:solidFill>
                  <a:srgbClr val="FF0000"/>
                </a:solidFill>
                <a:effectLst>
                  <a:outerShdw blurRad="38100" dist="38100" dir="2700000" algn="tl">
                    <a:srgbClr val="000000">
                      <a:alpha val="43137"/>
                    </a:srgbClr>
                  </a:outerShdw>
                </a:effectLst>
              </a:rPr>
              <a:t> </a:t>
            </a:r>
            <a:r>
              <a:rPr lang="it-IT" sz="3600" b="1" i="1" dirty="0" err="1" smtClean="0">
                <a:solidFill>
                  <a:srgbClr val="FF0000"/>
                </a:solidFill>
                <a:effectLst>
                  <a:outerShdw blurRad="38100" dist="38100" dir="2700000" algn="tl">
                    <a:srgbClr val="000000">
                      <a:alpha val="43137"/>
                    </a:srgbClr>
                  </a:outerShdw>
                </a:effectLst>
              </a:rPr>
              <a:t>computing</a:t>
            </a:r>
            <a:endParaRPr lang="it-IT" sz="3400" b="1" i="1" dirty="0" smtClean="0">
              <a:solidFill>
                <a:srgbClr val="FF0000"/>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785786" y="1785926"/>
            <a:ext cx="7572428" cy="4286280"/>
          </a:xfrm>
        </p:spPr>
        <p:txBody>
          <a:bodyPr>
            <a:noAutofit/>
          </a:bodyPr>
          <a:lstStyle/>
          <a:p>
            <a:pPr algn="just"/>
            <a:r>
              <a:rPr lang="it-IT" sz="2800" dirty="0" smtClean="0">
                <a:solidFill>
                  <a:schemeClr val="tx1"/>
                </a:solidFill>
              </a:rPr>
              <a:t>Il termine nuvola informatica (</a:t>
            </a:r>
            <a:r>
              <a:rPr lang="it-IT" sz="2800" dirty="0" err="1" smtClean="0">
                <a:solidFill>
                  <a:schemeClr val="tx1"/>
                </a:solidFill>
              </a:rPr>
              <a:t>Cloud</a:t>
            </a:r>
            <a:r>
              <a:rPr lang="it-IT" sz="2800" dirty="0" smtClean="0">
                <a:solidFill>
                  <a:schemeClr val="tx1"/>
                </a:solidFill>
              </a:rPr>
              <a:t> </a:t>
            </a:r>
            <a:r>
              <a:rPr lang="it-IT" sz="2800" dirty="0" err="1" smtClean="0">
                <a:solidFill>
                  <a:schemeClr val="tx1"/>
                </a:solidFill>
              </a:rPr>
              <a:t>computing</a:t>
            </a:r>
            <a:r>
              <a:rPr lang="it-IT" sz="2800" dirty="0" smtClean="0">
                <a:solidFill>
                  <a:schemeClr val="tx1"/>
                </a:solidFill>
              </a:rPr>
              <a:t>) sta ad indicare un insieme di tecnologie hardware e s</a:t>
            </a:r>
          </a:p>
          <a:p>
            <a:pPr algn="just"/>
            <a:r>
              <a:rPr lang="it-IT" sz="2800" dirty="0" err="1" smtClean="0">
                <a:solidFill>
                  <a:schemeClr val="tx1"/>
                </a:solidFill>
              </a:rPr>
              <a:t>oftware</a:t>
            </a:r>
            <a:r>
              <a:rPr lang="it-IT" sz="2800" dirty="0" smtClean="0">
                <a:solidFill>
                  <a:schemeClr val="tx1"/>
                </a:solidFill>
              </a:rPr>
              <a:t> che permettono all’utente del Web di archiviare e/o elaborare dati utilizzando risorse distribuite sulla rete Internet, rese disponibili da appositi fornitori</a:t>
            </a:r>
            <a:endParaRPr lang="it-IT" sz="2400" dirty="0" smtClean="0">
              <a:solidFill>
                <a:schemeClr val="tx1"/>
              </a:solidFill>
            </a:endParaRPr>
          </a:p>
          <a:p>
            <a:pPr algn="just">
              <a:buFont typeface="Wingdings" pitchFamily="2" charset="2"/>
              <a:buChar char="§"/>
            </a:pPr>
            <a:endParaRPr lang="it-IT" sz="2800" b="1" i="1" dirty="0" smtClean="0">
              <a:solidFill>
                <a:srgbClr val="FF0000"/>
              </a:solidFill>
              <a:effectLst>
                <a:outerShdw blurRad="38100" dist="38100" dir="2700000" algn="tl">
                  <a:srgbClr val="000000">
                    <a:alpha val="43137"/>
                  </a:srgbClr>
                </a:outerShdw>
              </a:effectLst>
            </a:endParaRP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pic>
        <p:nvPicPr>
          <p:cNvPr id="11266" name="Picture 2"/>
          <p:cNvPicPr>
            <a:picLocks noChangeAspect="1" noChangeArrowheads="1"/>
          </p:cNvPicPr>
          <p:nvPr/>
        </p:nvPicPr>
        <p:blipFill>
          <a:blip r:embed="rId4"/>
          <a:srcRect/>
          <a:stretch>
            <a:fillRect/>
          </a:stretch>
        </p:blipFill>
        <p:spPr bwMode="auto">
          <a:xfrm>
            <a:off x="6215074" y="4143380"/>
            <a:ext cx="2276475" cy="200977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200" b="1" i="1" dirty="0" err="1" smtClean="0">
                <a:solidFill>
                  <a:srgbClr val="FF0000"/>
                </a:solidFill>
                <a:effectLst>
                  <a:outerShdw blurRad="38100" dist="38100" dir="2700000" algn="tl">
                    <a:srgbClr val="000000">
                      <a:alpha val="43137"/>
                    </a:srgbClr>
                  </a:outerShdw>
                </a:effectLst>
              </a:rPr>
              <a:t>Cloud</a:t>
            </a:r>
            <a:r>
              <a:rPr lang="it-IT" sz="3200" b="1" i="1" dirty="0" smtClean="0">
                <a:solidFill>
                  <a:srgbClr val="FF0000"/>
                </a:solidFill>
                <a:effectLst>
                  <a:outerShdw blurRad="38100" dist="38100" dir="2700000" algn="tl">
                    <a:srgbClr val="000000">
                      <a:alpha val="43137"/>
                    </a:srgbClr>
                  </a:outerShdw>
                </a:effectLst>
              </a:rPr>
              <a:t> </a:t>
            </a:r>
            <a:r>
              <a:rPr lang="it-IT" sz="3200" b="1" i="1" dirty="0" err="1" smtClean="0">
                <a:solidFill>
                  <a:srgbClr val="FF0000"/>
                </a:solidFill>
                <a:effectLst>
                  <a:outerShdw blurRad="38100" dist="38100" dir="2700000" algn="tl">
                    <a:srgbClr val="000000">
                      <a:alpha val="43137"/>
                    </a:srgbClr>
                  </a:outerShdw>
                </a:effectLst>
              </a:rPr>
              <a:t>computing</a:t>
            </a:r>
            <a:endParaRPr lang="it-IT" sz="3400" b="1" dirty="0" smtClean="0">
              <a:solidFill>
                <a:srgbClr val="FF0000"/>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1357290" y="1285860"/>
            <a:ext cx="7572428" cy="5000660"/>
          </a:xfrm>
        </p:spPr>
        <p:txBody>
          <a:bodyPr>
            <a:noAutofit/>
          </a:bodyPr>
          <a:lstStyle/>
          <a:p>
            <a:pPr algn="just"/>
            <a:r>
              <a:rPr lang="it-IT" sz="2800" dirty="0" smtClean="0">
                <a:solidFill>
                  <a:schemeClr val="tx1"/>
                </a:solidFill>
              </a:rPr>
              <a:t>In pratica, l’approccio “</a:t>
            </a:r>
            <a:r>
              <a:rPr lang="it-IT" sz="2800" dirty="0" err="1" smtClean="0">
                <a:solidFill>
                  <a:schemeClr val="tx1"/>
                </a:solidFill>
              </a:rPr>
              <a:t>cloud</a:t>
            </a:r>
            <a:r>
              <a:rPr lang="it-IT" sz="2800" dirty="0" smtClean="0">
                <a:solidFill>
                  <a:schemeClr val="tx1"/>
                </a:solidFill>
              </a:rPr>
              <a:t>” rende possibile:</a:t>
            </a:r>
          </a:p>
          <a:p>
            <a:pPr algn="just">
              <a:buFont typeface="Wingdings" pitchFamily="2" charset="2"/>
              <a:buChar char="v"/>
            </a:pPr>
            <a:r>
              <a:rPr lang="it-IT" sz="2800" dirty="0" smtClean="0">
                <a:solidFill>
                  <a:schemeClr val="tx1"/>
                </a:solidFill>
              </a:rPr>
              <a:t> </a:t>
            </a:r>
            <a:r>
              <a:rPr lang="it-IT" sz="2400" dirty="0" smtClean="0">
                <a:solidFill>
                  <a:schemeClr val="tx1"/>
                </a:solidFill>
              </a:rPr>
              <a:t>Eseguire delle attività di elaborazione, sfruttando programmi applicativi che non risiedono fisicamente sul computer dell’utente, ma su un server Web</a:t>
            </a:r>
          </a:p>
          <a:p>
            <a:pPr algn="just">
              <a:buFont typeface="Wingdings" pitchFamily="2" charset="2"/>
              <a:buChar char="v"/>
            </a:pPr>
            <a:r>
              <a:rPr lang="it-IT" sz="2400" dirty="0" smtClean="0">
                <a:solidFill>
                  <a:schemeClr val="tx1"/>
                </a:solidFill>
              </a:rPr>
              <a:t> Salvare dati e file su cartelle Web anch’esse fisicamente situate su un computer remoto il cui disco fisso viene condiviso sulla rete Internet</a:t>
            </a:r>
          </a:p>
          <a:p>
            <a:pPr algn="just">
              <a:buFont typeface="Wingdings" pitchFamily="2" charset="2"/>
              <a:buChar char="§"/>
            </a:pPr>
            <a:endParaRPr lang="it-IT" sz="2800" b="1" i="1" dirty="0" smtClean="0">
              <a:solidFill>
                <a:srgbClr val="FF0000"/>
              </a:solidFill>
              <a:effectLst>
                <a:outerShdw blurRad="38100" dist="38100" dir="2700000" algn="tl">
                  <a:srgbClr val="000000">
                    <a:alpha val="43137"/>
                  </a:srgbClr>
                </a:outerShdw>
              </a:effectLst>
            </a:endParaRP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pic>
        <p:nvPicPr>
          <p:cNvPr id="12290" name="Picture 2"/>
          <p:cNvPicPr>
            <a:picLocks noChangeAspect="1" noChangeArrowheads="1"/>
          </p:cNvPicPr>
          <p:nvPr/>
        </p:nvPicPr>
        <p:blipFill>
          <a:blip r:embed="rId4"/>
          <a:srcRect/>
          <a:stretch>
            <a:fillRect/>
          </a:stretch>
        </p:blipFill>
        <p:spPr bwMode="auto">
          <a:xfrm>
            <a:off x="5929322" y="3714752"/>
            <a:ext cx="2788085" cy="2528179"/>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Le opportunità del Web 2.0</a:t>
            </a:r>
          </a:p>
        </p:txBody>
      </p:sp>
      <p:sp>
        <p:nvSpPr>
          <p:cNvPr id="3" name="Sottotitolo 2"/>
          <p:cNvSpPr>
            <a:spLocks noGrp="1"/>
          </p:cNvSpPr>
          <p:nvPr>
            <p:ph type="subTitle" idx="1"/>
          </p:nvPr>
        </p:nvSpPr>
        <p:spPr>
          <a:xfrm>
            <a:off x="785786" y="1785926"/>
            <a:ext cx="7572428" cy="4286280"/>
          </a:xfrm>
        </p:spPr>
        <p:txBody>
          <a:bodyPr>
            <a:noAutofit/>
          </a:bodyPr>
          <a:lstStyle/>
          <a:p>
            <a:pPr algn="just"/>
            <a:r>
              <a:rPr lang="it-IT" sz="2800" dirty="0" smtClean="0">
                <a:solidFill>
                  <a:schemeClr val="tx1"/>
                </a:solidFill>
              </a:rPr>
              <a:t>Ma quali sono le reali opportunità offerte dal Web 2.0 a docenti e alunni?</a:t>
            </a:r>
          </a:p>
          <a:p>
            <a:pPr algn="just"/>
            <a:r>
              <a:rPr lang="it-IT" sz="2800" dirty="0" smtClean="0">
                <a:solidFill>
                  <a:schemeClr val="tx1"/>
                </a:solidFill>
              </a:rPr>
              <a:t>Strumenti come il blog, i social e le piattaforme di condivisione permettono di progettare e attuare un concreto salto di qualità anche nella quotidiana attività didattica, in classe e a </a:t>
            </a:r>
            <a:r>
              <a:rPr lang="it-IT" sz="2800" dirty="0" err="1" smtClean="0">
                <a:solidFill>
                  <a:schemeClr val="tx1"/>
                </a:solidFill>
              </a:rPr>
              <a:t>casa…</a:t>
            </a:r>
            <a:r>
              <a:rPr lang="it-IT" sz="2800" dirty="0" smtClean="0">
                <a:solidFill>
                  <a:schemeClr val="tx1"/>
                </a:solidFill>
              </a:rPr>
              <a:t> la stessa lezione frontale può arricchirsi di approfondimenti flessibili ed informali</a:t>
            </a:r>
            <a:endParaRPr lang="it-IT" sz="2400" dirty="0" smtClean="0">
              <a:solidFill>
                <a:schemeClr val="tx1"/>
              </a:solidFill>
            </a:endParaRPr>
          </a:p>
          <a:p>
            <a:pPr algn="just">
              <a:buFont typeface="Wingdings" pitchFamily="2" charset="2"/>
              <a:buChar char="§"/>
            </a:pPr>
            <a:endParaRPr lang="it-IT" sz="2800" b="1" i="1" dirty="0" smtClean="0">
              <a:solidFill>
                <a:srgbClr val="FF0000"/>
              </a:solidFill>
              <a:effectLst>
                <a:outerShdw blurRad="38100" dist="38100" dir="2700000" algn="tl">
                  <a:srgbClr val="000000">
                    <a:alpha val="43137"/>
                  </a:srgbClr>
                </a:outerShdw>
              </a:effectLst>
            </a:endParaRP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sp>
        <p:nvSpPr>
          <p:cNvPr id="6" name="Line 3"/>
          <p:cNvSpPr>
            <a:spLocks noChangeShapeType="1"/>
          </p:cNvSpPr>
          <p:nvPr/>
        </p:nvSpPr>
        <p:spPr bwMode="auto">
          <a:xfrm>
            <a:off x="179388" y="6165850"/>
            <a:ext cx="8785225" cy="0"/>
          </a:xfrm>
          <a:prstGeom prst="line">
            <a:avLst/>
          </a:prstGeom>
          <a:noFill/>
          <a:ln w="57150">
            <a:solidFill>
              <a:srgbClr val="277155"/>
            </a:solidFill>
            <a:round/>
            <a:headEnd/>
            <a:tailEnd/>
          </a:ln>
          <a:effectLst/>
        </p:spPr>
        <p:txBody>
          <a:bodyPr/>
          <a:lstStyle/>
          <a:p>
            <a:endParaRPr lang="it-IT"/>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Le opportunità del Web 2.0</a:t>
            </a:r>
          </a:p>
        </p:txBody>
      </p:sp>
      <p:sp>
        <p:nvSpPr>
          <p:cNvPr id="3" name="Sottotitolo 2"/>
          <p:cNvSpPr>
            <a:spLocks noGrp="1"/>
          </p:cNvSpPr>
          <p:nvPr>
            <p:ph type="subTitle" idx="1"/>
          </p:nvPr>
        </p:nvSpPr>
        <p:spPr>
          <a:xfrm>
            <a:off x="785786" y="1785926"/>
            <a:ext cx="7572428" cy="4286280"/>
          </a:xfrm>
        </p:spPr>
        <p:txBody>
          <a:bodyPr>
            <a:noAutofit/>
          </a:bodyPr>
          <a:lstStyle/>
          <a:p>
            <a:pPr algn="just"/>
            <a:r>
              <a:rPr lang="it-IT" sz="2800" dirty="0" smtClean="0">
                <a:solidFill>
                  <a:schemeClr val="tx1"/>
                </a:solidFill>
              </a:rPr>
              <a:t>L’introduzione in classe di strumentazioni connesse in rete (Personal computer, LIM, </a:t>
            </a:r>
            <a:r>
              <a:rPr lang="it-IT" sz="2800" dirty="0" err="1" smtClean="0">
                <a:solidFill>
                  <a:schemeClr val="tx1"/>
                </a:solidFill>
              </a:rPr>
              <a:t>tablet…</a:t>
            </a:r>
            <a:r>
              <a:rPr lang="it-IT" sz="2800" dirty="0" smtClean="0">
                <a:solidFill>
                  <a:schemeClr val="tx1"/>
                </a:solidFill>
              </a:rPr>
              <a:t>) e il potenziamento di contenuti autoprodotti dagli studenti stimolano modelli di apprendimento basati su un approccio attivo, in cui le conoscenze vengono costruite e rielaborate individualmente, seppure in maniera collaborativa.</a:t>
            </a:r>
            <a:endParaRPr lang="it-IT" sz="2400" dirty="0" smtClean="0">
              <a:solidFill>
                <a:schemeClr val="tx1"/>
              </a:solidFill>
            </a:endParaRPr>
          </a:p>
          <a:p>
            <a:pPr algn="just">
              <a:buFont typeface="Wingdings" pitchFamily="2" charset="2"/>
              <a:buChar char="§"/>
            </a:pPr>
            <a:endParaRPr lang="it-IT" sz="2800" b="1" i="1" dirty="0" smtClean="0">
              <a:solidFill>
                <a:srgbClr val="FF0000"/>
              </a:solidFill>
              <a:effectLst>
                <a:outerShdw blurRad="38100" dist="38100" dir="2700000" algn="tl">
                  <a:srgbClr val="000000">
                    <a:alpha val="43137"/>
                  </a:srgbClr>
                </a:outerShdw>
              </a:effectLst>
            </a:endParaRP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sp>
        <p:nvSpPr>
          <p:cNvPr id="6" name="Line 3"/>
          <p:cNvSpPr>
            <a:spLocks noChangeShapeType="1"/>
          </p:cNvSpPr>
          <p:nvPr/>
        </p:nvSpPr>
        <p:spPr bwMode="auto">
          <a:xfrm>
            <a:off x="179388" y="6165850"/>
            <a:ext cx="8785225" cy="0"/>
          </a:xfrm>
          <a:prstGeom prst="line">
            <a:avLst/>
          </a:prstGeom>
          <a:noFill/>
          <a:ln w="57150">
            <a:solidFill>
              <a:srgbClr val="277155"/>
            </a:solidFill>
            <a:round/>
            <a:headEnd/>
            <a:tailEnd/>
          </a:ln>
          <a:effectLst/>
        </p:spPr>
        <p:txBody>
          <a:bodyPr/>
          <a:lstStyle/>
          <a:p>
            <a:endParaRPr lang="it-IT"/>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Le opportunità del Web 2.0</a:t>
            </a:r>
          </a:p>
        </p:txBody>
      </p:sp>
      <p:sp>
        <p:nvSpPr>
          <p:cNvPr id="3" name="Sottotitolo 2"/>
          <p:cNvSpPr>
            <a:spLocks noGrp="1"/>
          </p:cNvSpPr>
          <p:nvPr>
            <p:ph type="subTitle" idx="1"/>
          </p:nvPr>
        </p:nvSpPr>
        <p:spPr>
          <a:xfrm>
            <a:off x="785786" y="1785926"/>
            <a:ext cx="7572428" cy="4286280"/>
          </a:xfrm>
        </p:spPr>
        <p:txBody>
          <a:bodyPr>
            <a:noAutofit/>
          </a:bodyPr>
          <a:lstStyle/>
          <a:p>
            <a:pPr algn="just"/>
            <a:r>
              <a:rPr lang="it-IT" sz="2800" dirty="0" smtClean="0">
                <a:solidFill>
                  <a:schemeClr val="tx1"/>
                </a:solidFill>
              </a:rPr>
              <a:t>L’utilizzo in classe di applicazioni come i social, blog, </a:t>
            </a:r>
            <a:r>
              <a:rPr lang="it-IT" sz="2800" dirty="0" err="1" smtClean="0">
                <a:solidFill>
                  <a:schemeClr val="tx1"/>
                </a:solidFill>
              </a:rPr>
              <a:t>wiki</a:t>
            </a:r>
            <a:r>
              <a:rPr lang="it-IT" sz="2800" dirty="0" smtClean="0">
                <a:solidFill>
                  <a:schemeClr val="tx1"/>
                </a:solidFill>
              </a:rPr>
              <a:t> vanno a sollecitare le dimensioni </a:t>
            </a:r>
            <a:r>
              <a:rPr lang="it-IT" sz="2800" dirty="0" err="1" smtClean="0">
                <a:solidFill>
                  <a:schemeClr val="tx1"/>
                </a:solidFill>
              </a:rPr>
              <a:t>rielaborative</a:t>
            </a:r>
            <a:r>
              <a:rPr lang="it-IT" sz="2800" dirty="0" smtClean="0">
                <a:solidFill>
                  <a:schemeClr val="tx1"/>
                </a:solidFill>
              </a:rPr>
              <a:t> e </a:t>
            </a:r>
            <a:r>
              <a:rPr lang="it-IT" sz="2800" dirty="0" err="1" smtClean="0">
                <a:solidFill>
                  <a:schemeClr val="tx1"/>
                </a:solidFill>
              </a:rPr>
              <a:t>metacognitive</a:t>
            </a:r>
            <a:r>
              <a:rPr lang="it-IT" sz="2800" dirty="0" smtClean="0">
                <a:solidFill>
                  <a:schemeClr val="tx1"/>
                </a:solidFill>
              </a:rPr>
              <a:t> (</a:t>
            </a:r>
            <a:r>
              <a:rPr lang="it-IT" sz="2800" dirty="0" err="1" smtClean="0">
                <a:solidFill>
                  <a:schemeClr val="tx1"/>
                </a:solidFill>
              </a:rPr>
              <a:t>autoriflessività</a:t>
            </a:r>
            <a:r>
              <a:rPr lang="it-IT" sz="2800" dirty="0" smtClean="0">
                <a:solidFill>
                  <a:schemeClr val="tx1"/>
                </a:solidFill>
              </a:rPr>
              <a:t>) implicate nei processi di apprendimento. Usare un blog o un social permette a ciascun alunno di ripercorrere in maniera critica alcuni aspetti delle lezioni svolte, approfondendo particolari argomenti.</a:t>
            </a:r>
            <a:endParaRPr lang="it-IT" sz="2400" dirty="0" smtClean="0">
              <a:solidFill>
                <a:schemeClr val="tx1"/>
              </a:solidFill>
            </a:endParaRPr>
          </a:p>
          <a:p>
            <a:pPr algn="just">
              <a:buFont typeface="Wingdings" pitchFamily="2" charset="2"/>
              <a:buChar char="§"/>
            </a:pPr>
            <a:endParaRPr lang="it-IT" sz="2800" b="1" i="1" dirty="0" smtClean="0">
              <a:solidFill>
                <a:srgbClr val="FF0000"/>
              </a:solidFill>
              <a:effectLst>
                <a:outerShdw blurRad="38100" dist="38100" dir="2700000" algn="tl">
                  <a:srgbClr val="000000">
                    <a:alpha val="43137"/>
                  </a:srgbClr>
                </a:outerShdw>
              </a:effectLst>
            </a:endParaRPr>
          </a:p>
          <a:p>
            <a:pPr algn="just"/>
            <a:endParaRPr lang="it-IT" sz="28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 y="285728"/>
            <a:ext cx="1450638" cy="1357322"/>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sp>
        <p:nvSpPr>
          <p:cNvPr id="6" name="Line 3"/>
          <p:cNvSpPr>
            <a:spLocks noChangeShapeType="1"/>
          </p:cNvSpPr>
          <p:nvPr/>
        </p:nvSpPr>
        <p:spPr bwMode="auto">
          <a:xfrm>
            <a:off x="179388" y="6165850"/>
            <a:ext cx="8785225" cy="0"/>
          </a:xfrm>
          <a:prstGeom prst="line">
            <a:avLst/>
          </a:prstGeom>
          <a:noFill/>
          <a:ln w="57150">
            <a:solidFill>
              <a:srgbClr val="277155"/>
            </a:solidFill>
            <a:round/>
            <a:headEnd/>
            <a:tailEnd/>
          </a:ln>
          <a:effectLst/>
        </p:spPr>
        <p:txBody>
          <a:bodyPr/>
          <a:lstStyle/>
          <a:p>
            <a:endParaRPr lang="it-IT"/>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785794"/>
            <a:ext cx="8229600" cy="1143000"/>
          </a:xfrm>
        </p:spPr>
        <p:txBody>
          <a:bodyPr>
            <a:normAutofit fontScale="90000"/>
          </a:bodyPr>
          <a:lstStyle/>
          <a:p>
            <a:pPr algn="just"/>
            <a:r>
              <a:rPr lang="it-IT" sz="2800" b="1" i="1" dirty="0" smtClean="0">
                <a:solidFill>
                  <a:srgbClr val="FF0000"/>
                </a:solidFill>
                <a:effectLst>
                  <a:outerShdw blurRad="38100" dist="38100" dir="2700000" algn="tl">
                    <a:srgbClr val="000000">
                      <a:alpha val="43137"/>
                    </a:srgbClr>
                  </a:outerShdw>
                </a:effectLst>
              </a:rPr>
              <a:t>Le caratteristiche del Web 2.0 consentono di far dialogare e interagire virtuosamente dimensioni solitamente isolate, se non addirittura opposte</a:t>
            </a:r>
            <a:endParaRPr lang="it-IT" sz="2800" b="1" i="1" dirty="0">
              <a:solidFill>
                <a:srgbClr val="FF0000"/>
              </a:solidFill>
              <a:effectLst>
                <a:outerShdw blurRad="38100" dist="38100" dir="2700000" algn="tl">
                  <a:srgbClr val="000000">
                    <a:alpha val="43137"/>
                  </a:srgbClr>
                </a:outerShdw>
              </a:effectLst>
            </a:endParaRPr>
          </a:p>
        </p:txBody>
      </p:sp>
      <p:graphicFrame>
        <p:nvGraphicFramePr>
          <p:cNvPr id="4" name="Segnaposto contenuto 3"/>
          <p:cNvGraphicFramePr>
            <a:graphicFrameLocks noGrp="1"/>
          </p:cNvGraphicFramePr>
          <p:nvPr>
            <p:ph idx="1"/>
          </p:nvPr>
        </p:nvGraphicFramePr>
        <p:xfrm>
          <a:off x="357158" y="3000372"/>
          <a:ext cx="8229600" cy="22606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it-IT" sz="2800" dirty="0" smtClean="0"/>
                        <a:t>Formale/</a:t>
                      </a:r>
                    </a:p>
                    <a:p>
                      <a:r>
                        <a:rPr lang="it-IT" sz="2800" dirty="0" smtClean="0"/>
                        <a:t>Informale</a:t>
                      </a:r>
                      <a:endParaRPr lang="it-IT" sz="2800" dirty="0"/>
                    </a:p>
                  </a:txBody>
                  <a:tcPr/>
                </a:tc>
                <a:tc>
                  <a:txBody>
                    <a:bodyPr/>
                    <a:lstStyle/>
                    <a:p>
                      <a:r>
                        <a:rPr lang="it-IT" sz="2800" dirty="0" smtClean="0"/>
                        <a:t>Artificiale/</a:t>
                      </a:r>
                    </a:p>
                    <a:p>
                      <a:r>
                        <a:rPr lang="it-IT" sz="2800" dirty="0" smtClean="0"/>
                        <a:t>Naturale</a:t>
                      </a:r>
                      <a:endParaRPr lang="it-IT" sz="2800" dirty="0"/>
                    </a:p>
                  </a:txBody>
                  <a:tcPr/>
                </a:tc>
                <a:tc>
                  <a:txBody>
                    <a:bodyPr/>
                    <a:lstStyle/>
                    <a:p>
                      <a:r>
                        <a:rPr lang="it-IT" sz="2800" dirty="0" smtClean="0"/>
                        <a:t>Piattaforma/</a:t>
                      </a:r>
                    </a:p>
                    <a:p>
                      <a:r>
                        <a:rPr lang="it-IT" sz="2800" dirty="0" smtClean="0"/>
                        <a:t>Rete</a:t>
                      </a:r>
                      <a:endParaRPr lang="it-IT" sz="2800" dirty="0"/>
                    </a:p>
                  </a:txBody>
                  <a:tcPr/>
                </a:tc>
              </a:tr>
              <a:tr h="370840">
                <a:tc>
                  <a:txBody>
                    <a:bodyPr/>
                    <a:lstStyle/>
                    <a:p>
                      <a:r>
                        <a:rPr lang="it-IT" sz="2800" dirty="0" smtClean="0"/>
                        <a:t>Studio/</a:t>
                      </a:r>
                    </a:p>
                    <a:p>
                      <a:r>
                        <a:rPr lang="it-IT" sz="2800" dirty="0" smtClean="0"/>
                        <a:t>Divertimento</a:t>
                      </a:r>
                      <a:endParaRPr lang="it-IT" sz="2800" dirty="0"/>
                    </a:p>
                  </a:txBody>
                  <a:tcPr/>
                </a:tc>
                <a:tc>
                  <a:txBody>
                    <a:bodyPr/>
                    <a:lstStyle/>
                    <a:p>
                      <a:r>
                        <a:rPr lang="it-IT" sz="2800" dirty="0" smtClean="0"/>
                        <a:t>Individuale/</a:t>
                      </a:r>
                    </a:p>
                    <a:p>
                      <a:r>
                        <a:rPr lang="it-IT" sz="2800" dirty="0" smtClean="0"/>
                        <a:t>Sociale</a:t>
                      </a:r>
                      <a:endParaRPr lang="it-IT" sz="2800" dirty="0"/>
                    </a:p>
                  </a:txBody>
                  <a:tcPr/>
                </a:tc>
                <a:tc>
                  <a:txBody>
                    <a:bodyPr/>
                    <a:lstStyle/>
                    <a:p>
                      <a:r>
                        <a:rPr lang="it-IT" sz="2800" dirty="0" err="1" smtClean="0"/>
                        <a:t>Rifessione</a:t>
                      </a:r>
                      <a:r>
                        <a:rPr lang="it-IT" sz="2800" dirty="0" smtClean="0"/>
                        <a:t>/</a:t>
                      </a:r>
                    </a:p>
                    <a:p>
                      <a:r>
                        <a:rPr lang="it-IT" sz="2800" dirty="0" smtClean="0"/>
                        <a:t>Collaborazione</a:t>
                      </a:r>
                      <a:endParaRPr lang="it-IT" sz="2800" dirty="0"/>
                    </a:p>
                  </a:txBody>
                  <a:tcPr/>
                </a:tc>
              </a:tr>
              <a:tr h="370840">
                <a:tc>
                  <a:txBody>
                    <a:bodyPr/>
                    <a:lstStyle/>
                    <a:p>
                      <a:endParaRPr lang="it-IT" dirty="0"/>
                    </a:p>
                  </a:txBody>
                  <a:tcPr/>
                </a:tc>
                <a:tc>
                  <a:txBody>
                    <a:bodyPr/>
                    <a:lstStyle/>
                    <a:p>
                      <a:endParaRPr lang="it-IT" dirty="0"/>
                    </a:p>
                  </a:txBody>
                  <a:tcPr/>
                </a:tc>
                <a:tc>
                  <a:txBody>
                    <a:bodyPr/>
                    <a:lstStyle/>
                    <a:p>
                      <a:endParaRPr lang="it-IT" dirty="0"/>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00166" y="500042"/>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Chiarire i termini</a:t>
            </a:r>
          </a:p>
        </p:txBody>
      </p:sp>
      <p:sp>
        <p:nvSpPr>
          <p:cNvPr id="3" name="Sottotitolo 2"/>
          <p:cNvSpPr>
            <a:spLocks noGrp="1"/>
          </p:cNvSpPr>
          <p:nvPr>
            <p:ph type="subTitle" idx="1"/>
          </p:nvPr>
        </p:nvSpPr>
        <p:spPr>
          <a:xfrm>
            <a:off x="857224" y="1285860"/>
            <a:ext cx="7572428" cy="5000660"/>
          </a:xfrm>
        </p:spPr>
        <p:txBody>
          <a:bodyPr>
            <a:noAutofit/>
          </a:bodyPr>
          <a:lstStyle/>
          <a:p>
            <a:pPr algn="just"/>
            <a:endParaRPr lang="it-IT" sz="2800" dirty="0" smtClean="0">
              <a:solidFill>
                <a:schemeClr val="tx1"/>
              </a:solidFill>
              <a:latin typeface="+mj-lt"/>
              <a:ea typeface="+mj-ea"/>
              <a:cs typeface="+mj-cs"/>
            </a:endParaRPr>
          </a:p>
          <a:p>
            <a:pPr algn="just"/>
            <a:endParaRPr lang="it-IT" sz="2800" dirty="0" smtClean="0">
              <a:solidFill>
                <a:schemeClr val="tx1"/>
              </a:solidFill>
            </a:endParaRPr>
          </a:p>
          <a:p>
            <a:pPr algn="just"/>
            <a:r>
              <a:rPr lang="it-IT" sz="2800" dirty="0" smtClean="0">
                <a:solidFill>
                  <a:schemeClr val="tx1"/>
                </a:solidFill>
              </a:rPr>
              <a:t>Web (www. World Wide Web): è il servizio di Internet più noto e utilizzato, che permette di navigare e fruire di contenuti multimediali e non collegati tra loro (collegamenti </a:t>
            </a:r>
            <a:r>
              <a:rPr lang="it-IT" sz="2800" dirty="0" err="1" smtClean="0">
                <a:solidFill>
                  <a:schemeClr val="tx1"/>
                </a:solidFill>
              </a:rPr>
              <a:t>ipetestuali</a:t>
            </a:r>
            <a:r>
              <a:rPr lang="it-IT" sz="2800" dirty="0" smtClean="0">
                <a:solidFill>
                  <a:schemeClr val="tx1"/>
                </a:solidFill>
              </a:rPr>
              <a:t> - link), e di servizi di varia tipologia: alcuni accessibili gratuitamente, altri a pagamento.</a:t>
            </a:r>
          </a:p>
        </p:txBody>
      </p:sp>
      <p:pic>
        <p:nvPicPr>
          <p:cNvPr id="1026" name="Picture 2"/>
          <p:cNvPicPr>
            <a:picLocks noChangeAspect="1" noChangeArrowheads="1"/>
          </p:cNvPicPr>
          <p:nvPr/>
        </p:nvPicPr>
        <p:blipFill>
          <a:blip r:embed="rId3"/>
          <a:srcRect/>
          <a:stretch>
            <a:fillRect/>
          </a:stretch>
        </p:blipFill>
        <p:spPr bwMode="auto">
          <a:xfrm>
            <a:off x="0" y="357166"/>
            <a:ext cx="1526987" cy="1428760"/>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sp>
        <p:nvSpPr>
          <p:cNvPr id="6" name="Line 3"/>
          <p:cNvSpPr>
            <a:spLocks noChangeShapeType="1"/>
          </p:cNvSpPr>
          <p:nvPr/>
        </p:nvSpPr>
        <p:spPr bwMode="auto">
          <a:xfrm>
            <a:off x="179388" y="6165850"/>
            <a:ext cx="8785225" cy="0"/>
          </a:xfrm>
          <a:prstGeom prst="line">
            <a:avLst/>
          </a:prstGeom>
          <a:noFill/>
          <a:ln w="57150">
            <a:solidFill>
              <a:srgbClr val="277155"/>
            </a:solidFill>
            <a:round/>
            <a:headEnd/>
            <a:tailEnd/>
          </a:ln>
          <a:effectLst/>
        </p:spPr>
        <p:txBody>
          <a:bodyPr/>
          <a:lstStyle/>
          <a:p>
            <a:endParaRPr lang="it-IT"/>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00166" y="500042"/>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Chiarire i termini</a:t>
            </a:r>
          </a:p>
        </p:txBody>
      </p:sp>
      <p:sp>
        <p:nvSpPr>
          <p:cNvPr id="3" name="Sottotitolo 2"/>
          <p:cNvSpPr>
            <a:spLocks noGrp="1"/>
          </p:cNvSpPr>
          <p:nvPr>
            <p:ph type="subTitle" idx="1"/>
          </p:nvPr>
        </p:nvSpPr>
        <p:spPr>
          <a:xfrm>
            <a:off x="857224" y="1285860"/>
            <a:ext cx="7572428" cy="5000660"/>
          </a:xfrm>
        </p:spPr>
        <p:txBody>
          <a:bodyPr>
            <a:noAutofit/>
          </a:bodyPr>
          <a:lstStyle/>
          <a:p>
            <a:pPr algn="just"/>
            <a:endParaRPr lang="it-IT" sz="2800" dirty="0" smtClean="0">
              <a:solidFill>
                <a:schemeClr val="tx1"/>
              </a:solidFill>
              <a:latin typeface="+mj-lt"/>
              <a:ea typeface="+mj-ea"/>
              <a:cs typeface="+mj-cs"/>
            </a:endParaRPr>
          </a:p>
          <a:p>
            <a:pPr algn="just"/>
            <a:r>
              <a:rPr lang="it-IT" sz="2800" b="1" i="1" dirty="0" err="1" smtClean="0">
                <a:solidFill>
                  <a:srgbClr val="00B050"/>
                </a:solidFill>
                <a:effectLst>
                  <a:outerShdw blurRad="38100" dist="38100" dir="2700000" algn="tl">
                    <a:srgbClr val="000000">
                      <a:alpha val="43137"/>
                    </a:srgbClr>
                  </a:outerShdw>
                </a:effectLst>
              </a:rPr>
              <a:t>Email</a:t>
            </a:r>
            <a:r>
              <a:rPr lang="it-IT" sz="2800" dirty="0" smtClean="0">
                <a:solidFill>
                  <a:schemeClr val="tx1"/>
                </a:solidFill>
              </a:rPr>
              <a:t>: è il servizio Internet che permette ai suoi utenti di inviare e ricevere messaggio utilizzando un computer o un qualsiasi altro dispositivo elettronico in grado di accedere a Internet, per mezzo di un proprio account di posta registrato presso un fornitore del servizio (provider)</a:t>
            </a:r>
          </a:p>
        </p:txBody>
      </p:sp>
      <p:pic>
        <p:nvPicPr>
          <p:cNvPr id="1026" name="Picture 2"/>
          <p:cNvPicPr>
            <a:picLocks noChangeAspect="1" noChangeArrowheads="1"/>
          </p:cNvPicPr>
          <p:nvPr/>
        </p:nvPicPr>
        <p:blipFill>
          <a:blip r:embed="rId3"/>
          <a:srcRect/>
          <a:stretch>
            <a:fillRect/>
          </a:stretch>
        </p:blipFill>
        <p:spPr bwMode="auto">
          <a:xfrm>
            <a:off x="0" y="357166"/>
            <a:ext cx="1526987" cy="1428760"/>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pic>
        <p:nvPicPr>
          <p:cNvPr id="13314" name="Picture 2"/>
          <p:cNvPicPr>
            <a:picLocks noChangeAspect="1" noChangeArrowheads="1"/>
          </p:cNvPicPr>
          <p:nvPr/>
        </p:nvPicPr>
        <p:blipFill>
          <a:blip r:embed="rId4"/>
          <a:srcRect/>
          <a:stretch>
            <a:fillRect/>
          </a:stretch>
        </p:blipFill>
        <p:spPr bwMode="auto">
          <a:xfrm>
            <a:off x="3500431" y="4500571"/>
            <a:ext cx="1857388" cy="1669298"/>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00166" y="500042"/>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Chiarire i termini</a:t>
            </a:r>
          </a:p>
        </p:txBody>
      </p:sp>
      <p:sp>
        <p:nvSpPr>
          <p:cNvPr id="3" name="Sottotitolo 2"/>
          <p:cNvSpPr>
            <a:spLocks noGrp="1"/>
          </p:cNvSpPr>
          <p:nvPr>
            <p:ph type="subTitle" idx="1"/>
          </p:nvPr>
        </p:nvSpPr>
        <p:spPr>
          <a:xfrm>
            <a:off x="857224" y="1285860"/>
            <a:ext cx="7572428" cy="5000660"/>
          </a:xfrm>
        </p:spPr>
        <p:txBody>
          <a:bodyPr>
            <a:noAutofit/>
          </a:bodyPr>
          <a:lstStyle/>
          <a:p>
            <a:pPr algn="just"/>
            <a:endParaRPr lang="it-IT" sz="2800" dirty="0" smtClean="0">
              <a:solidFill>
                <a:schemeClr val="tx1"/>
              </a:solidFill>
              <a:latin typeface="+mj-lt"/>
              <a:ea typeface="+mj-ea"/>
              <a:cs typeface="+mj-cs"/>
            </a:endParaRPr>
          </a:p>
          <a:p>
            <a:pPr algn="just"/>
            <a:r>
              <a:rPr lang="it-IT" sz="2800" dirty="0" smtClean="0">
                <a:solidFill>
                  <a:schemeClr val="tx1"/>
                </a:solidFill>
              </a:rPr>
              <a:t>Browser: è l programma che permette di navigare sul Web, e di fatto si pone come il principale software con cui l’utente usa la rete Internet e molti dei suoi servizi. I browser più noti e diffusi sono Internet Explorer, </a:t>
            </a:r>
            <a:r>
              <a:rPr lang="it-IT" sz="2800" dirty="0" err="1" smtClean="0">
                <a:solidFill>
                  <a:schemeClr val="tx1"/>
                </a:solidFill>
              </a:rPr>
              <a:t>Mozilla</a:t>
            </a:r>
            <a:r>
              <a:rPr lang="it-IT" sz="2800" dirty="0" smtClean="0">
                <a:solidFill>
                  <a:schemeClr val="tx1"/>
                </a:solidFill>
              </a:rPr>
              <a:t> </a:t>
            </a:r>
            <a:r>
              <a:rPr lang="it-IT" sz="2800" dirty="0" err="1" smtClean="0">
                <a:solidFill>
                  <a:schemeClr val="tx1"/>
                </a:solidFill>
              </a:rPr>
              <a:t>Firefox</a:t>
            </a:r>
            <a:r>
              <a:rPr lang="it-IT" sz="2800" dirty="0" smtClean="0">
                <a:solidFill>
                  <a:schemeClr val="tx1"/>
                </a:solidFill>
              </a:rPr>
              <a:t>, Google </a:t>
            </a:r>
            <a:r>
              <a:rPr lang="it-IT" sz="2800" dirty="0" err="1" smtClean="0">
                <a:solidFill>
                  <a:schemeClr val="tx1"/>
                </a:solidFill>
              </a:rPr>
              <a:t>Chrome</a:t>
            </a:r>
            <a:r>
              <a:rPr lang="it-IT" sz="2800" dirty="0" smtClean="0">
                <a:solidFill>
                  <a:schemeClr val="tx1"/>
                </a:solidFill>
              </a:rPr>
              <a:t>, Opera</a:t>
            </a:r>
          </a:p>
        </p:txBody>
      </p:sp>
      <p:pic>
        <p:nvPicPr>
          <p:cNvPr id="1026" name="Picture 2"/>
          <p:cNvPicPr>
            <a:picLocks noChangeAspect="1" noChangeArrowheads="1"/>
          </p:cNvPicPr>
          <p:nvPr/>
        </p:nvPicPr>
        <p:blipFill>
          <a:blip r:embed="rId3"/>
          <a:srcRect/>
          <a:stretch>
            <a:fillRect/>
          </a:stretch>
        </p:blipFill>
        <p:spPr bwMode="auto">
          <a:xfrm>
            <a:off x="0" y="357166"/>
            <a:ext cx="1526987" cy="1428760"/>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pic>
        <p:nvPicPr>
          <p:cNvPr id="14338" name="Picture 2"/>
          <p:cNvPicPr>
            <a:picLocks noChangeAspect="1" noChangeArrowheads="1"/>
          </p:cNvPicPr>
          <p:nvPr/>
        </p:nvPicPr>
        <p:blipFill>
          <a:blip r:embed="rId4"/>
          <a:srcRect/>
          <a:stretch>
            <a:fillRect/>
          </a:stretch>
        </p:blipFill>
        <p:spPr bwMode="auto">
          <a:xfrm>
            <a:off x="3071802" y="4643446"/>
            <a:ext cx="3267075" cy="140017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00166" y="500042"/>
            <a:ext cx="6772268" cy="785818"/>
          </a:xfrm>
        </p:spPr>
        <p:txBody>
          <a:bodyPr>
            <a:normAutofit/>
          </a:bodyPr>
          <a:lstStyle/>
          <a:p>
            <a:r>
              <a:rPr lang="it-IT" sz="3400" b="1" dirty="0" smtClean="0">
                <a:solidFill>
                  <a:srgbClr val="FF0000"/>
                </a:solidFill>
                <a:effectLst>
                  <a:outerShdw blurRad="38100" dist="38100" dir="2700000" algn="tl">
                    <a:srgbClr val="000000">
                      <a:alpha val="43137"/>
                    </a:srgbClr>
                  </a:outerShdw>
                </a:effectLst>
              </a:rPr>
              <a:t>Chiarire i termini</a:t>
            </a:r>
          </a:p>
        </p:txBody>
      </p:sp>
      <p:sp>
        <p:nvSpPr>
          <p:cNvPr id="3" name="Sottotitolo 2"/>
          <p:cNvSpPr>
            <a:spLocks noGrp="1"/>
          </p:cNvSpPr>
          <p:nvPr>
            <p:ph type="subTitle" idx="1"/>
          </p:nvPr>
        </p:nvSpPr>
        <p:spPr>
          <a:xfrm>
            <a:off x="857224" y="1285860"/>
            <a:ext cx="7572428" cy="5000660"/>
          </a:xfrm>
        </p:spPr>
        <p:txBody>
          <a:bodyPr>
            <a:noAutofit/>
          </a:bodyPr>
          <a:lstStyle/>
          <a:p>
            <a:pPr algn="just"/>
            <a:endParaRPr lang="it-IT" sz="2800" dirty="0" smtClean="0">
              <a:solidFill>
                <a:schemeClr val="tx1"/>
              </a:solidFill>
              <a:latin typeface="+mj-lt"/>
              <a:ea typeface="+mj-ea"/>
              <a:cs typeface="+mj-cs"/>
            </a:endParaRPr>
          </a:p>
          <a:p>
            <a:pPr algn="just"/>
            <a:endParaRPr lang="it-IT" sz="2800" dirty="0" smtClean="0">
              <a:solidFill>
                <a:schemeClr val="tx1"/>
              </a:solidFill>
            </a:endParaRPr>
          </a:p>
          <a:p>
            <a:pPr algn="just"/>
            <a:r>
              <a:rPr lang="it-IT" sz="2800" dirty="0" smtClean="0">
                <a:solidFill>
                  <a:schemeClr val="tx1"/>
                </a:solidFill>
              </a:rPr>
              <a:t>Il Web nasce ufficialmente il 30 aprile 1993, a opera di Tim </a:t>
            </a:r>
            <a:r>
              <a:rPr lang="it-IT" sz="2800" dirty="0" err="1" smtClean="0">
                <a:solidFill>
                  <a:schemeClr val="tx1"/>
                </a:solidFill>
              </a:rPr>
              <a:t>Berners</a:t>
            </a:r>
            <a:r>
              <a:rPr lang="it-IT" sz="2800" dirty="0" smtClean="0">
                <a:solidFill>
                  <a:schemeClr val="tx1"/>
                </a:solidFill>
              </a:rPr>
              <a:t> Lee, e sin dai primi contatti con le prime pagine Web, tutti si sono resi conto dell’incredibile potenzialità di uno strumento così innovativo.</a:t>
            </a:r>
          </a:p>
        </p:txBody>
      </p:sp>
      <p:pic>
        <p:nvPicPr>
          <p:cNvPr id="1026" name="Picture 2"/>
          <p:cNvPicPr>
            <a:picLocks noChangeAspect="1" noChangeArrowheads="1"/>
          </p:cNvPicPr>
          <p:nvPr/>
        </p:nvPicPr>
        <p:blipFill>
          <a:blip r:embed="rId3"/>
          <a:srcRect/>
          <a:stretch>
            <a:fillRect/>
          </a:stretch>
        </p:blipFill>
        <p:spPr bwMode="auto">
          <a:xfrm>
            <a:off x="0" y="357166"/>
            <a:ext cx="1526987" cy="1428760"/>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pic>
        <p:nvPicPr>
          <p:cNvPr id="15362" name="Picture 2"/>
          <p:cNvPicPr>
            <a:picLocks noChangeAspect="1" noChangeArrowheads="1"/>
          </p:cNvPicPr>
          <p:nvPr/>
        </p:nvPicPr>
        <p:blipFill>
          <a:blip r:embed="rId4"/>
          <a:srcRect/>
          <a:stretch>
            <a:fillRect/>
          </a:stretch>
        </p:blipFill>
        <p:spPr bwMode="auto">
          <a:xfrm>
            <a:off x="3357554" y="4000504"/>
            <a:ext cx="2143125" cy="214312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00166" y="500042"/>
            <a:ext cx="6772268" cy="785818"/>
          </a:xfrm>
        </p:spPr>
        <p:txBody>
          <a:bodyPr>
            <a:normAutofit fontScale="90000"/>
          </a:bodyPr>
          <a:lstStyle/>
          <a:p>
            <a:r>
              <a:rPr lang="it-IT" sz="3400" b="1" dirty="0" smtClean="0">
                <a:solidFill>
                  <a:srgbClr val="FF0000"/>
                </a:solidFill>
                <a:effectLst>
                  <a:outerShdw blurRad="38100" dist="38100" dir="2700000" algn="tl">
                    <a:srgbClr val="000000">
                      <a:alpha val="43137"/>
                    </a:srgbClr>
                  </a:outerShdw>
                </a:effectLst>
              </a:rPr>
              <a:t>La comunicazione monodirezionale</a:t>
            </a:r>
            <a:br>
              <a:rPr lang="it-IT" sz="3400" b="1" dirty="0" smtClean="0">
                <a:solidFill>
                  <a:srgbClr val="FF0000"/>
                </a:solidFill>
                <a:effectLst>
                  <a:outerShdw blurRad="38100" dist="38100" dir="2700000" algn="tl">
                    <a:srgbClr val="000000">
                      <a:alpha val="43137"/>
                    </a:srgbClr>
                  </a:outerShdw>
                </a:effectLst>
              </a:rPr>
            </a:br>
            <a:r>
              <a:rPr lang="it-IT" sz="3400" b="1" dirty="0" smtClean="0">
                <a:solidFill>
                  <a:srgbClr val="FF0000"/>
                </a:solidFill>
                <a:effectLst>
                  <a:outerShdw blurRad="38100" dist="38100" dir="2700000" algn="tl">
                    <a:srgbClr val="000000">
                      <a:alpha val="43137"/>
                    </a:srgbClr>
                  </a:outerShdw>
                </a:effectLst>
              </a:rPr>
              <a:t>(</a:t>
            </a:r>
            <a:r>
              <a:rPr lang="it-IT" sz="3400" b="1" dirty="0" err="1" smtClean="0">
                <a:solidFill>
                  <a:srgbClr val="FF0000"/>
                </a:solidFill>
                <a:effectLst>
                  <a:outerShdw blurRad="38100" dist="38100" dir="2700000" algn="tl">
                    <a:srgbClr val="000000">
                      <a:alpha val="43137"/>
                    </a:srgbClr>
                  </a:outerShdw>
                </a:effectLst>
              </a:rPr>
              <a:t>one</a:t>
            </a:r>
            <a:r>
              <a:rPr lang="it-IT" sz="3400" b="1" dirty="0" smtClean="0">
                <a:solidFill>
                  <a:srgbClr val="FF0000"/>
                </a:solidFill>
                <a:effectLst>
                  <a:outerShdw blurRad="38100" dist="38100" dir="2700000" algn="tl">
                    <a:srgbClr val="000000">
                      <a:alpha val="43137"/>
                    </a:srgbClr>
                  </a:outerShdw>
                </a:effectLst>
              </a:rPr>
              <a:t> way)</a:t>
            </a:r>
          </a:p>
        </p:txBody>
      </p:sp>
      <p:sp>
        <p:nvSpPr>
          <p:cNvPr id="3" name="Sottotitolo 2"/>
          <p:cNvSpPr>
            <a:spLocks noGrp="1"/>
          </p:cNvSpPr>
          <p:nvPr>
            <p:ph type="subTitle" idx="1"/>
          </p:nvPr>
        </p:nvSpPr>
        <p:spPr>
          <a:xfrm>
            <a:off x="857224" y="1285860"/>
            <a:ext cx="7572428" cy="5000660"/>
          </a:xfrm>
        </p:spPr>
        <p:txBody>
          <a:bodyPr>
            <a:noAutofit/>
          </a:bodyPr>
          <a:lstStyle/>
          <a:p>
            <a:pPr algn="just"/>
            <a:endParaRPr lang="it-IT" sz="2800" dirty="0" smtClean="0">
              <a:solidFill>
                <a:schemeClr val="tx1"/>
              </a:solidFill>
              <a:latin typeface="+mj-lt"/>
              <a:ea typeface="+mj-ea"/>
              <a:cs typeface="+mj-cs"/>
            </a:endParaRPr>
          </a:p>
          <a:p>
            <a:pPr algn="just"/>
            <a:endParaRPr lang="it-IT" sz="2800" dirty="0" smtClean="0">
              <a:solidFill>
                <a:schemeClr val="tx1"/>
              </a:solidFill>
            </a:endParaRPr>
          </a:p>
          <a:p>
            <a:pPr algn="just"/>
            <a:r>
              <a:rPr lang="it-IT" sz="2800" dirty="0" smtClean="0">
                <a:solidFill>
                  <a:schemeClr val="tx1"/>
                </a:solidFill>
              </a:rPr>
              <a:t>L’idea originale del Web prevedeva la visualizzazione di documenti multimediali e ipertestuali, creati con l’ausilio del linguaggio HTML: questo approccio è definito come il Web 1.0</a:t>
            </a:r>
          </a:p>
        </p:txBody>
      </p:sp>
      <p:pic>
        <p:nvPicPr>
          <p:cNvPr id="1026" name="Picture 2"/>
          <p:cNvPicPr>
            <a:picLocks noChangeAspect="1" noChangeArrowheads="1"/>
          </p:cNvPicPr>
          <p:nvPr/>
        </p:nvPicPr>
        <p:blipFill>
          <a:blip r:embed="rId3"/>
          <a:srcRect/>
          <a:stretch>
            <a:fillRect/>
          </a:stretch>
        </p:blipFill>
        <p:spPr bwMode="auto">
          <a:xfrm>
            <a:off x="0" y="357166"/>
            <a:ext cx="1526987" cy="1428760"/>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pic>
        <p:nvPicPr>
          <p:cNvPr id="16386" name="Picture 2"/>
          <p:cNvPicPr>
            <a:picLocks noChangeAspect="1" noChangeArrowheads="1"/>
          </p:cNvPicPr>
          <p:nvPr/>
        </p:nvPicPr>
        <p:blipFill>
          <a:blip r:embed="rId4"/>
          <a:srcRect/>
          <a:stretch>
            <a:fillRect/>
          </a:stretch>
        </p:blipFill>
        <p:spPr bwMode="auto">
          <a:xfrm>
            <a:off x="3714744" y="4143380"/>
            <a:ext cx="1785935" cy="178593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00166" y="500042"/>
            <a:ext cx="6772268" cy="785818"/>
          </a:xfrm>
        </p:spPr>
        <p:txBody>
          <a:bodyPr>
            <a:normAutofit fontScale="90000"/>
          </a:bodyPr>
          <a:lstStyle/>
          <a:p>
            <a:r>
              <a:rPr lang="it-IT" sz="3400" b="1" dirty="0" smtClean="0">
                <a:solidFill>
                  <a:srgbClr val="FF0000"/>
                </a:solidFill>
                <a:effectLst>
                  <a:outerShdw blurRad="38100" dist="38100" dir="2700000" algn="tl">
                    <a:srgbClr val="000000">
                      <a:alpha val="43137"/>
                    </a:srgbClr>
                  </a:outerShdw>
                </a:effectLst>
              </a:rPr>
              <a:t>La comunicazione monodirezionale</a:t>
            </a:r>
            <a:br>
              <a:rPr lang="it-IT" sz="3400" b="1" dirty="0" smtClean="0">
                <a:solidFill>
                  <a:srgbClr val="FF0000"/>
                </a:solidFill>
                <a:effectLst>
                  <a:outerShdw blurRad="38100" dist="38100" dir="2700000" algn="tl">
                    <a:srgbClr val="000000">
                      <a:alpha val="43137"/>
                    </a:srgbClr>
                  </a:outerShdw>
                </a:effectLst>
              </a:rPr>
            </a:br>
            <a:r>
              <a:rPr lang="it-IT" sz="3400" b="1" dirty="0" smtClean="0">
                <a:solidFill>
                  <a:srgbClr val="FF0000"/>
                </a:solidFill>
                <a:effectLst>
                  <a:outerShdw blurRad="38100" dist="38100" dir="2700000" algn="tl">
                    <a:srgbClr val="000000">
                      <a:alpha val="43137"/>
                    </a:srgbClr>
                  </a:outerShdw>
                </a:effectLst>
              </a:rPr>
              <a:t>(</a:t>
            </a:r>
            <a:r>
              <a:rPr lang="it-IT" sz="3400" b="1" dirty="0" err="1" smtClean="0">
                <a:solidFill>
                  <a:srgbClr val="FF0000"/>
                </a:solidFill>
                <a:effectLst>
                  <a:outerShdw blurRad="38100" dist="38100" dir="2700000" algn="tl">
                    <a:srgbClr val="000000">
                      <a:alpha val="43137"/>
                    </a:srgbClr>
                  </a:outerShdw>
                </a:effectLst>
              </a:rPr>
              <a:t>one</a:t>
            </a:r>
            <a:r>
              <a:rPr lang="it-IT" sz="3400" b="1" dirty="0" smtClean="0">
                <a:solidFill>
                  <a:srgbClr val="FF0000"/>
                </a:solidFill>
                <a:effectLst>
                  <a:outerShdw blurRad="38100" dist="38100" dir="2700000" algn="tl">
                    <a:srgbClr val="000000">
                      <a:alpha val="43137"/>
                    </a:srgbClr>
                  </a:outerShdw>
                </a:effectLst>
              </a:rPr>
              <a:t> way)</a:t>
            </a:r>
          </a:p>
        </p:txBody>
      </p:sp>
      <p:sp>
        <p:nvSpPr>
          <p:cNvPr id="3" name="Sottotitolo 2"/>
          <p:cNvSpPr>
            <a:spLocks noGrp="1"/>
          </p:cNvSpPr>
          <p:nvPr>
            <p:ph type="subTitle" idx="1"/>
          </p:nvPr>
        </p:nvSpPr>
        <p:spPr>
          <a:xfrm>
            <a:off x="857224" y="1285860"/>
            <a:ext cx="7572428" cy="5000660"/>
          </a:xfrm>
        </p:spPr>
        <p:txBody>
          <a:bodyPr>
            <a:noAutofit/>
          </a:bodyPr>
          <a:lstStyle/>
          <a:p>
            <a:pPr algn="just"/>
            <a:endParaRPr lang="it-IT" sz="2800" dirty="0" smtClean="0">
              <a:solidFill>
                <a:schemeClr val="tx1"/>
              </a:solidFill>
              <a:latin typeface="+mj-lt"/>
              <a:ea typeface="+mj-ea"/>
              <a:cs typeface="+mj-cs"/>
            </a:endParaRPr>
          </a:p>
          <a:p>
            <a:pPr algn="just"/>
            <a:endParaRPr lang="it-IT" sz="2800" dirty="0" smtClean="0">
              <a:solidFill>
                <a:schemeClr val="tx1"/>
              </a:solidFill>
            </a:endParaRPr>
          </a:p>
          <a:p>
            <a:pPr algn="just"/>
            <a:r>
              <a:rPr lang="it-IT" sz="2800" dirty="0" smtClean="0">
                <a:solidFill>
                  <a:schemeClr val="tx1"/>
                </a:solidFill>
              </a:rPr>
              <a:t>Il messaggio da comunicare viaggia in un’unica direzione, dall’emittente al fruitore. Il Web nei suoi primi dieci anni di vita ha rincorso il modello comunicativo che il media egemone (la televisione) aveva nel corso degli anni aveva creato, sviluppato e standardizzato.</a:t>
            </a:r>
          </a:p>
        </p:txBody>
      </p:sp>
      <p:pic>
        <p:nvPicPr>
          <p:cNvPr id="1026" name="Picture 2"/>
          <p:cNvPicPr>
            <a:picLocks noChangeAspect="1" noChangeArrowheads="1"/>
          </p:cNvPicPr>
          <p:nvPr/>
        </p:nvPicPr>
        <p:blipFill>
          <a:blip r:embed="rId3"/>
          <a:srcRect/>
          <a:stretch>
            <a:fillRect/>
          </a:stretch>
        </p:blipFill>
        <p:spPr bwMode="auto">
          <a:xfrm>
            <a:off x="0" y="357166"/>
            <a:ext cx="1526987" cy="1428760"/>
          </a:xfrm>
          <a:prstGeom prst="rect">
            <a:avLst/>
          </a:prstGeom>
          <a:noFill/>
          <a:ln w="9525">
            <a:noFill/>
            <a:miter lim="800000"/>
            <a:headEnd/>
            <a:tailEnd/>
          </a:ln>
          <a:effectLst/>
        </p:spPr>
      </p:pic>
      <p:sp>
        <p:nvSpPr>
          <p:cNvPr id="5" name="Segnaposto piè di pagina 4"/>
          <p:cNvSpPr>
            <a:spLocks noGrp="1"/>
          </p:cNvSpPr>
          <p:nvPr>
            <p:ph type="ftr" sz="quarter" idx="11"/>
          </p:nvPr>
        </p:nvSpPr>
        <p:spPr/>
        <p:txBody>
          <a:bodyPr/>
          <a:lstStyle/>
          <a:p>
            <a:r>
              <a:rPr lang="it-IT" smtClean="0"/>
              <a:t>Laboratorio TIC per la Didattica                                prof. Antonio Izzo</a:t>
            </a:r>
            <a:endParaRPr lang="it-IT"/>
          </a:p>
        </p:txBody>
      </p:sp>
      <p:sp>
        <p:nvSpPr>
          <p:cNvPr id="6" name="Line 3"/>
          <p:cNvSpPr>
            <a:spLocks noChangeShapeType="1"/>
          </p:cNvSpPr>
          <p:nvPr/>
        </p:nvSpPr>
        <p:spPr bwMode="auto">
          <a:xfrm>
            <a:off x="179388" y="6143644"/>
            <a:ext cx="8785225" cy="0"/>
          </a:xfrm>
          <a:prstGeom prst="line">
            <a:avLst/>
          </a:prstGeom>
          <a:noFill/>
          <a:ln w="57150">
            <a:solidFill>
              <a:srgbClr val="277155"/>
            </a:solidFill>
            <a:round/>
            <a:headEnd/>
            <a:tailEnd/>
          </a:ln>
          <a:effectLst/>
        </p:spPr>
        <p:txBody>
          <a:bodyPr/>
          <a:lstStyle/>
          <a:p>
            <a:endParaRPr lang="it-IT"/>
          </a:p>
        </p:txBody>
      </p:sp>
    </p:spTree>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eb 1.0 e web 2.0"/>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2263</Words>
  <Application>Microsoft Office PowerPoint</Application>
  <PresentationFormat>Presentazione su schermo (4:3)</PresentationFormat>
  <Paragraphs>224</Paragraphs>
  <Slides>38</Slides>
  <Notes>38</Notes>
  <HiddenSlides>0</HiddenSlides>
  <MMClips>0</MMClips>
  <ScaleCrop>false</ScaleCrop>
  <HeadingPairs>
    <vt:vector size="4" baseType="variant">
      <vt:variant>
        <vt:lpstr>Tema</vt:lpstr>
      </vt:variant>
      <vt:variant>
        <vt:i4>1</vt:i4>
      </vt:variant>
      <vt:variant>
        <vt:lpstr>Titoli diapositive</vt:lpstr>
      </vt:variant>
      <vt:variant>
        <vt:i4>38</vt:i4>
      </vt:variant>
    </vt:vector>
  </HeadingPairs>
  <TitlesOfParts>
    <vt:vector size="39" baseType="lpstr">
      <vt:lpstr>Tema di Office</vt:lpstr>
      <vt:lpstr>LABORATORIO DI TECNOLOGIE DELL’INFORMAZIONE  E DELLA COMUNICAZIONE PER LA DIDATTICA Corsi TFA - 2015</vt:lpstr>
      <vt:lpstr>Il Web </vt:lpstr>
      <vt:lpstr>Chiarire i termini</vt:lpstr>
      <vt:lpstr>Chiarire i termini</vt:lpstr>
      <vt:lpstr>Chiarire i termini</vt:lpstr>
      <vt:lpstr>Chiarire i termini</vt:lpstr>
      <vt:lpstr>Chiarire i termini</vt:lpstr>
      <vt:lpstr>La comunicazione monodirezionale (one way)</vt:lpstr>
      <vt:lpstr>La comunicazione monodirezionale (one way)</vt:lpstr>
      <vt:lpstr>I ruoli degli utenti del Web 1.0</vt:lpstr>
      <vt:lpstr>I ruoli degli utenti del Web 1.0</vt:lpstr>
      <vt:lpstr>I ruoli degli utenti del Web 1.0</vt:lpstr>
      <vt:lpstr>I servizi tipici del Web 1.0</vt:lpstr>
      <vt:lpstr>La didattica ai tempi del Web 1.0</vt:lpstr>
      <vt:lpstr>La didattica ai tempi del Web 1.0</vt:lpstr>
      <vt:lpstr>La didattica ai tempi del Web 1.0</vt:lpstr>
      <vt:lpstr>La didattica ai tempi del Web 1.0</vt:lpstr>
      <vt:lpstr>Web 2.0</vt:lpstr>
      <vt:lpstr>Web 2.0</vt:lpstr>
      <vt:lpstr>Web 2.0</vt:lpstr>
      <vt:lpstr>Web 2.0 : i temini</vt:lpstr>
      <vt:lpstr>Web 2.0 : i temini</vt:lpstr>
      <vt:lpstr>Web 2.0 : i temini</vt:lpstr>
      <vt:lpstr>Web 2.0 : i temini</vt:lpstr>
      <vt:lpstr>La comunicazione bidirezionale</vt:lpstr>
      <vt:lpstr>Web 2.0</vt:lpstr>
      <vt:lpstr>Web 2.0 : i ruoli</vt:lpstr>
      <vt:lpstr>Web 2.0 : i ruoli</vt:lpstr>
      <vt:lpstr>Web 2.0 : i ruoli</vt:lpstr>
      <vt:lpstr>Web 2.0 : i ruoli</vt:lpstr>
      <vt:lpstr>Web 2.0 : i ruoli</vt:lpstr>
      <vt:lpstr>Web 2.0 : i ruoli</vt:lpstr>
      <vt:lpstr>Cloud computing</vt:lpstr>
      <vt:lpstr>Cloud computing</vt:lpstr>
      <vt:lpstr>Le opportunità del Web 2.0</vt:lpstr>
      <vt:lpstr>Le opportunità del Web 2.0</vt:lpstr>
      <vt:lpstr>Le opportunità del Web 2.0</vt:lpstr>
      <vt:lpstr>Le caratteristiche del Web 2.0 consentono di far dialogare e interagire virtuosamente dimensioni solitamente isolate, se non addirittura opposte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1.0 e web 2.0</dc:title>
  <dc:creator>Gennaro Piro</dc:creator>
  <cp:lastModifiedBy>antonioizzo</cp:lastModifiedBy>
  <cp:revision>64</cp:revision>
  <dcterms:created xsi:type="dcterms:W3CDTF">2014-05-21T21:40:50Z</dcterms:created>
  <dcterms:modified xsi:type="dcterms:W3CDTF">2015-04-06T22:16:06Z</dcterms:modified>
</cp:coreProperties>
</file>